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07" r:id="rId4"/>
    <p:sldId id="298" r:id="rId5"/>
    <p:sldId id="316" r:id="rId6"/>
    <p:sldId id="325" r:id="rId7"/>
    <p:sldId id="326" r:id="rId8"/>
    <p:sldId id="314" r:id="rId9"/>
    <p:sldId id="305" r:id="rId10"/>
    <p:sldId id="320" r:id="rId11"/>
    <p:sldId id="304" r:id="rId12"/>
    <p:sldId id="321" r:id="rId13"/>
    <p:sldId id="322" r:id="rId14"/>
    <p:sldId id="306" r:id="rId15"/>
    <p:sldId id="308" r:id="rId16"/>
    <p:sldId id="301" r:id="rId17"/>
    <p:sldId id="311" r:id="rId18"/>
    <p:sldId id="323" r:id="rId19"/>
    <p:sldId id="324" r:id="rId20"/>
    <p:sldId id="267" r:id="rId21"/>
  </p:sldIdLst>
  <p:sldSz cx="20104100" cy="11309350"/>
  <p:notesSz cx="20104100" cy="11309350"/>
  <p:embeddedFontLst>
    <p:embeddedFont>
      <p:font typeface="Nanum Gothic" panose="020B0600000101010101" charset="-127"/>
      <p:regular r:id="rId23"/>
      <p:bold r:id="rId24"/>
    </p:embeddedFont>
    <p:embeddedFont>
      <p:font typeface="NanumGothic ExtraBold" panose="020B0600000101010101" charset="-127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휴먼둥근헤드라인" panose="02030504000101010101" pitchFamily="18" charset="-127"/>
      <p:regular r:id="rId30"/>
    </p:embeddedFont>
    <p:embeddedFont>
      <p:font typeface="휴먼모음T" panose="02030504000101010101" pitchFamily="18" charset="-127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pbNDt0jGhkpm9uuImR8dL3GKa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10" autoAdjust="0"/>
  </p:normalViewPr>
  <p:slideViewPr>
    <p:cSldViewPr snapToGrid="0">
      <p:cViewPr varScale="1">
        <p:scale>
          <a:sx n="64" d="100"/>
          <a:sy n="64" d="100"/>
        </p:scale>
        <p:origin x="774" y="6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카메라 사진 </a:t>
            </a:r>
            <a:r>
              <a:rPr lang="en-US" altLang="ko-KR" dirty="0"/>
              <a:t>&amp; </a:t>
            </a:r>
            <a:r>
              <a:rPr lang="ko-KR" altLang="en-US" dirty="0" err="1"/>
              <a:t>라인트래킹</a:t>
            </a:r>
            <a:r>
              <a:rPr lang="ko-KR" altLang="en-US" dirty="0"/>
              <a:t> 부분도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258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372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카메라 사진 및 </a:t>
            </a:r>
            <a:r>
              <a:rPr lang="ko-KR" altLang="en-US" dirty="0" err="1"/>
              <a:t>욜로에서</a:t>
            </a:r>
            <a:r>
              <a:rPr lang="ko-KR" altLang="en-US" dirty="0"/>
              <a:t> 손바닥 인식하는 사진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39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모터와 바퀴부분 사진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774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829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키오스크 사진 </a:t>
            </a:r>
            <a:r>
              <a:rPr lang="en-US" altLang="ko-KR" dirty="0"/>
              <a:t>&amp; </a:t>
            </a:r>
            <a:r>
              <a:rPr lang="ko-KR" altLang="en-US" dirty="0" err="1"/>
              <a:t>컵부분</a:t>
            </a:r>
            <a:r>
              <a:rPr lang="ko-KR" altLang="en-US" dirty="0"/>
              <a:t> 사진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3539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컵부분</a:t>
            </a:r>
            <a:r>
              <a:rPr lang="ko-KR" altLang="en-US" dirty="0"/>
              <a:t> 사진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318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알고리즘들 넣기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069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알고리즘들 넣기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290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알고리즘들 넣기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29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만들기로 한 주제는 이동식 커피 자판기였습니다</a:t>
            </a:r>
            <a:r>
              <a:rPr lang="en-US" altLang="ko-KR" dirty="0"/>
              <a:t>. </a:t>
            </a:r>
            <a:r>
              <a:rPr lang="ko-KR" altLang="en-US" dirty="0"/>
              <a:t>따라서 작동목표는 </a:t>
            </a:r>
            <a:r>
              <a:rPr lang="en-US" altLang="ko-KR" dirty="0"/>
              <a:t>~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239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622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.</a:t>
            </a:r>
            <a:r>
              <a:rPr lang="ko-KR" altLang="en-US" dirty="0"/>
              <a:t> 저희의 초안입니다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2</a:t>
            </a:r>
            <a:r>
              <a:rPr lang="ko-KR" altLang="en-US" dirty="0"/>
              <a:t>개 바퀴로 주행하는 것에 대해 많은 분들이 </a:t>
            </a:r>
            <a:r>
              <a:rPr lang="ko-KR" altLang="en-US" dirty="0" err="1"/>
              <a:t>도립진자</a:t>
            </a:r>
            <a:r>
              <a:rPr lang="ko-KR" altLang="en-US" dirty="0"/>
              <a:t> 모델로 이해하셨던 것 같은데요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72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.</a:t>
            </a:r>
            <a:r>
              <a:rPr lang="ko-KR" altLang="en-US" dirty="0"/>
              <a:t> 저희의 초안입니다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2</a:t>
            </a:r>
            <a:r>
              <a:rPr lang="ko-KR" altLang="en-US" dirty="0"/>
              <a:t>개 바퀴로 주행하는 것에 대해 많은 분들이 </a:t>
            </a:r>
            <a:r>
              <a:rPr lang="ko-KR" altLang="en-US" dirty="0" err="1"/>
              <a:t>도립진자</a:t>
            </a:r>
            <a:r>
              <a:rPr lang="ko-KR" altLang="en-US" dirty="0"/>
              <a:t> 모델로 이해하셨던 것 같은데요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04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.</a:t>
            </a:r>
            <a:r>
              <a:rPr lang="ko-KR" altLang="en-US" dirty="0"/>
              <a:t> 저희의 초안입니다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2</a:t>
            </a:r>
            <a:r>
              <a:rPr lang="ko-KR" altLang="en-US" dirty="0"/>
              <a:t>개 바퀴로 주행하는 것에 대해 많은 분들이 </a:t>
            </a:r>
            <a:r>
              <a:rPr lang="ko-KR" altLang="en-US" dirty="0" err="1"/>
              <a:t>도립진자</a:t>
            </a:r>
            <a:r>
              <a:rPr lang="ko-KR" altLang="en-US" dirty="0"/>
              <a:t> 모델로 이해하셨던 것 같은데요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69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주제를 정함에 있어 대학생을 목표로 하고자 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673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16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0" y="0"/>
            <a:ext cx="20104100" cy="11450074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8" name="Google Shape;48;p1"/>
          <p:cNvSpPr/>
          <p:nvPr/>
        </p:nvSpPr>
        <p:spPr>
          <a:xfrm>
            <a:off x="15630786" y="676081"/>
            <a:ext cx="1687194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9" name="Google Shape;49;p1"/>
          <p:cNvSpPr/>
          <p:nvPr/>
        </p:nvSpPr>
        <p:spPr>
          <a:xfrm>
            <a:off x="15630786" y="1217780"/>
            <a:ext cx="1687195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0" name="Google Shape;50;p1"/>
          <p:cNvSpPr/>
          <p:nvPr/>
        </p:nvSpPr>
        <p:spPr>
          <a:xfrm>
            <a:off x="-6350" y="707889"/>
            <a:ext cx="2731135" cy="2731770"/>
          </a:xfrm>
          <a:custGeom>
            <a:avLst/>
            <a:gdLst/>
            <a:ahLst/>
            <a:cxnLst/>
            <a:rect l="l" t="t" r="r" b="b"/>
            <a:pathLst>
              <a:path w="2731135" h="2731770" extrusionOk="0">
                <a:moveTo>
                  <a:pt x="2730903" y="0"/>
                </a:moveTo>
                <a:lnTo>
                  <a:pt x="6408" y="0"/>
                </a:lnTo>
                <a:lnTo>
                  <a:pt x="0" y="6646"/>
                </a:lnTo>
                <a:lnTo>
                  <a:pt x="0" y="1820778"/>
                </a:lnTo>
                <a:lnTo>
                  <a:pt x="910137" y="1820778"/>
                </a:lnTo>
                <a:lnTo>
                  <a:pt x="910137" y="2731217"/>
                </a:lnTo>
                <a:lnTo>
                  <a:pt x="2725600" y="2731217"/>
                </a:lnTo>
                <a:lnTo>
                  <a:pt x="2730903" y="2726354"/>
                </a:lnTo>
                <a:lnTo>
                  <a:pt x="27309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1" name="Google Shape;51;p1"/>
          <p:cNvSpPr/>
          <p:nvPr/>
        </p:nvSpPr>
        <p:spPr>
          <a:xfrm>
            <a:off x="0" y="7871799"/>
            <a:ext cx="2714625" cy="2731770"/>
          </a:xfrm>
          <a:custGeom>
            <a:avLst/>
            <a:gdLst/>
            <a:ahLst/>
            <a:cxnLst/>
            <a:rect l="l" t="t" r="r" b="b"/>
            <a:pathLst>
              <a:path w="2714625" h="2731770" extrusionOk="0">
                <a:moveTo>
                  <a:pt x="2708950" y="0"/>
                </a:moveTo>
                <a:lnTo>
                  <a:pt x="0" y="0"/>
                </a:lnTo>
                <a:lnTo>
                  <a:pt x="0" y="2731217"/>
                </a:lnTo>
                <a:lnTo>
                  <a:pt x="2708485" y="2731217"/>
                </a:lnTo>
                <a:lnTo>
                  <a:pt x="2714102" y="2725286"/>
                </a:lnTo>
                <a:lnTo>
                  <a:pt x="2714102" y="1820778"/>
                </a:lnTo>
                <a:lnTo>
                  <a:pt x="1803688" y="1820778"/>
                </a:lnTo>
                <a:lnTo>
                  <a:pt x="1803688" y="910288"/>
                </a:lnTo>
                <a:lnTo>
                  <a:pt x="2714102" y="910288"/>
                </a:lnTo>
                <a:lnTo>
                  <a:pt x="2714102" y="5076"/>
                </a:lnTo>
                <a:lnTo>
                  <a:pt x="27089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2" name="Google Shape;52;p1"/>
          <p:cNvSpPr txBox="1"/>
          <p:nvPr/>
        </p:nvSpPr>
        <p:spPr>
          <a:xfrm>
            <a:off x="18074640" y="1253996"/>
            <a:ext cx="1350010" cy="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18100058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10571748" y="8406728"/>
            <a:ext cx="674623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이동형 커피 자판기 로봇</a:t>
            </a:r>
            <a:endParaRPr sz="4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16124704" y="662687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이름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6124704" y="1217780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학번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-6350" y="4290161"/>
            <a:ext cx="2714625" cy="2731135"/>
          </a:xfrm>
          <a:custGeom>
            <a:avLst/>
            <a:gdLst/>
            <a:ahLst/>
            <a:cxnLst/>
            <a:rect l="l" t="t" r="r" b="b"/>
            <a:pathLst>
              <a:path w="2245995" h="2245359" extrusionOk="0">
                <a:moveTo>
                  <a:pt x="2239910" y="0"/>
                </a:moveTo>
                <a:lnTo>
                  <a:pt x="2233427" y="0"/>
                </a:lnTo>
                <a:lnTo>
                  <a:pt x="5340" y="0"/>
                </a:lnTo>
                <a:lnTo>
                  <a:pt x="0" y="5490"/>
                </a:lnTo>
                <a:lnTo>
                  <a:pt x="0" y="2245263"/>
                </a:lnTo>
                <a:lnTo>
                  <a:pt x="583471" y="2245263"/>
                </a:lnTo>
                <a:lnTo>
                  <a:pt x="1122726" y="1496813"/>
                </a:lnTo>
                <a:lnTo>
                  <a:pt x="1662169" y="2245263"/>
                </a:lnTo>
                <a:lnTo>
                  <a:pt x="2245401" y="2245263"/>
                </a:lnTo>
                <a:lnTo>
                  <a:pt x="2245401" y="5490"/>
                </a:lnTo>
                <a:lnTo>
                  <a:pt x="22399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1"/>
          <p:cNvSpPr txBox="1"/>
          <p:nvPr/>
        </p:nvSpPr>
        <p:spPr>
          <a:xfrm>
            <a:off x="18129250" y="689535"/>
            <a:ext cx="117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김성욱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" name="Google Shape;48;p1"/>
          <p:cNvSpPr/>
          <p:nvPr/>
        </p:nvSpPr>
        <p:spPr>
          <a:xfrm>
            <a:off x="15630786" y="1808254"/>
            <a:ext cx="1687194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Google Shape;49;p1"/>
          <p:cNvSpPr/>
          <p:nvPr/>
        </p:nvSpPr>
        <p:spPr>
          <a:xfrm>
            <a:off x="15630786" y="2349953"/>
            <a:ext cx="1687195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52;p1"/>
          <p:cNvSpPr txBox="1"/>
          <p:nvPr/>
        </p:nvSpPr>
        <p:spPr>
          <a:xfrm>
            <a:off x="18074640" y="2386169"/>
            <a:ext cx="1350010" cy="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18100128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" name="Google Shape;54;p1"/>
          <p:cNvSpPr txBox="1"/>
          <p:nvPr/>
        </p:nvSpPr>
        <p:spPr>
          <a:xfrm>
            <a:off x="16124704" y="1794860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이름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" name="Google Shape;55;p1"/>
          <p:cNvSpPr txBox="1"/>
          <p:nvPr/>
        </p:nvSpPr>
        <p:spPr>
          <a:xfrm>
            <a:off x="16124704" y="2349953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학번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4" name="Google Shape;57;p1"/>
          <p:cNvSpPr txBox="1"/>
          <p:nvPr/>
        </p:nvSpPr>
        <p:spPr>
          <a:xfrm>
            <a:off x="18129250" y="1821708"/>
            <a:ext cx="117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안진우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" name="Google Shape;48;p1"/>
          <p:cNvSpPr/>
          <p:nvPr/>
        </p:nvSpPr>
        <p:spPr>
          <a:xfrm>
            <a:off x="15630785" y="3012860"/>
            <a:ext cx="1687194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49;p1"/>
          <p:cNvSpPr/>
          <p:nvPr/>
        </p:nvSpPr>
        <p:spPr>
          <a:xfrm>
            <a:off x="15630785" y="3554559"/>
            <a:ext cx="1687195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" name="Google Shape;52;p1"/>
          <p:cNvSpPr txBox="1"/>
          <p:nvPr/>
        </p:nvSpPr>
        <p:spPr>
          <a:xfrm>
            <a:off x="18074639" y="3590775"/>
            <a:ext cx="1350010" cy="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18100131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" name="Google Shape;54;p1"/>
          <p:cNvSpPr txBox="1"/>
          <p:nvPr/>
        </p:nvSpPr>
        <p:spPr>
          <a:xfrm>
            <a:off x="16124703" y="2999466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이름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" name="Google Shape;55;p1"/>
          <p:cNvSpPr txBox="1"/>
          <p:nvPr/>
        </p:nvSpPr>
        <p:spPr>
          <a:xfrm>
            <a:off x="16124703" y="3554559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학번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" name="Google Shape;57;p1"/>
          <p:cNvSpPr txBox="1"/>
          <p:nvPr/>
        </p:nvSpPr>
        <p:spPr>
          <a:xfrm>
            <a:off x="18129249" y="3026314"/>
            <a:ext cx="117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양유경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" name="Google Shape;48;p1"/>
          <p:cNvSpPr/>
          <p:nvPr/>
        </p:nvSpPr>
        <p:spPr>
          <a:xfrm>
            <a:off x="15630785" y="4307617"/>
            <a:ext cx="1687194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9;p1"/>
          <p:cNvSpPr/>
          <p:nvPr/>
        </p:nvSpPr>
        <p:spPr>
          <a:xfrm>
            <a:off x="15630785" y="4849316"/>
            <a:ext cx="1687195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52;p1"/>
          <p:cNvSpPr txBox="1"/>
          <p:nvPr/>
        </p:nvSpPr>
        <p:spPr>
          <a:xfrm>
            <a:off x="18074639" y="4885532"/>
            <a:ext cx="1350010" cy="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18100198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" name="Google Shape;54;p1"/>
          <p:cNvSpPr txBox="1"/>
          <p:nvPr/>
        </p:nvSpPr>
        <p:spPr>
          <a:xfrm>
            <a:off x="16124703" y="4294223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이름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" name="Google Shape;55;p1"/>
          <p:cNvSpPr txBox="1"/>
          <p:nvPr/>
        </p:nvSpPr>
        <p:spPr>
          <a:xfrm>
            <a:off x="16124703" y="4849316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학번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" name="Google Shape;57;p1"/>
          <p:cNvSpPr txBox="1"/>
          <p:nvPr/>
        </p:nvSpPr>
        <p:spPr>
          <a:xfrm>
            <a:off x="18129249" y="4321071"/>
            <a:ext cx="1173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조수민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" name="Google Shape;53;p1"/>
          <p:cNvSpPr txBox="1"/>
          <p:nvPr/>
        </p:nvSpPr>
        <p:spPr>
          <a:xfrm>
            <a:off x="3932917" y="1662061"/>
            <a:ext cx="1252855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자동화시스템</a:t>
            </a:r>
            <a:endParaRPr lang="en-US" altLang="ko-KR" sz="8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endParaRPr sz="8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2090" y="2174415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3FDE211-29A3-AB51-5A6F-84230DDF92F4}"/>
              </a:ext>
            </a:extLst>
          </p:cNvPr>
          <p:cNvSpPr txBox="1">
            <a:spLocks/>
          </p:cNvSpPr>
          <p:nvPr/>
        </p:nvSpPr>
        <p:spPr>
          <a:xfrm>
            <a:off x="2143594" y="7723795"/>
            <a:ext cx="15770224" cy="59089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 fontAlgn="base">
              <a:buAutoNum type="arabicPeriod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장애물이 인식된 경우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indent="-742950" fontAlgn="base">
              <a:buAutoNum type="arabicPeriod"/>
            </a:pP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정상 주행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장애물이 인식됨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초음파 센서를 이용한 회피주행 </a:t>
            </a:r>
            <a:b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</a:b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다시 지정된 경로로 복귀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라인트래킹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)   </a:t>
            </a:r>
            <a:r>
              <a:rPr lang="en-US" altLang="ko-KR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&lt;</a:t>
            </a:r>
            <a:r>
              <a:rPr lang="ko-KR" alt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장애물 회피 방안에 대한 답변</a:t>
            </a:r>
            <a:r>
              <a:rPr lang="en-US" altLang="ko-KR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b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b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fontAlgn="base"/>
            <a:endParaRPr lang="en-US" altLang="ko-KR" sz="4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6B5DF1C-5A0F-2750-9022-01794FA06C5C}"/>
              </a:ext>
            </a:extLst>
          </p:cNvPr>
          <p:cNvSpPr txBox="1">
            <a:spLocks/>
          </p:cNvSpPr>
          <p:nvPr/>
        </p:nvSpPr>
        <p:spPr>
          <a:xfrm>
            <a:off x="10111016" y="8651843"/>
            <a:ext cx="8702040" cy="19738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fontAlgn="base"/>
            <a:endParaRPr lang="en-US" altLang="ko-KR" sz="4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94FFAD-9EB8-D43B-0D27-387368F4C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415" y="2872600"/>
            <a:ext cx="3417642" cy="460095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D219D3-9836-A6B7-3CBE-86AEEE639F4A}"/>
              </a:ext>
            </a:extLst>
          </p:cNvPr>
          <p:cNvGrpSpPr/>
          <p:nvPr/>
        </p:nvGrpSpPr>
        <p:grpSpPr>
          <a:xfrm>
            <a:off x="3286114" y="3081950"/>
            <a:ext cx="7497851" cy="4481474"/>
            <a:chOff x="3078319" y="3132947"/>
            <a:chExt cx="7497851" cy="44814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BBA0D90-15AC-FC2C-95B6-7C9119D95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8319" y="3132947"/>
              <a:ext cx="7497851" cy="4481474"/>
            </a:xfrm>
            <a:prstGeom prst="rect">
              <a:avLst/>
            </a:prstGeom>
          </p:spPr>
        </p:pic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7AD20B80-8767-49B8-433C-359D2BDEF609}"/>
                </a:ext>
              </a:extLst>
            </p:cNvPr>
            <p:cNvSpPr/>
            <p:nvPr/>
          </p:nvSpPr>
          <p:spPr>
            <a:xfrm>
              <a:off x="4674934" y="4961988"/>
              <a:ext cx="470447" cy="553592"/>
            </a:xfrm>
            <a:prstGeom prst="frame">
              <a:avLst>
                <a:gd name="adj1" fmla="val 271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FF7373C7-3672-16F0-30E7-40255DF9825D}"/>
                </a:ext>
              </a:extLst>
            </p:cNvPr>
            <p:cNvSpPr/>
            <p:nvPr/>
          </p:nvSpPr>
          <p:spPr>
            <a:xfrm>
              <a:off x="7257745" y="5861011"/>
              <a:ext cx="850290" cy="370682"/>
            </a:xfrm>
            <a:prstGeom prst="frame">
              <a:avLst>
                <a:gd name="adj1" fmla="val 440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45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13F2ED-80D5-8E93-B2D4-3A0C6BACBDC4}"/>
              </a:ext>
            </a:extLst>
          </p:cNvPr>
          <p:cNvSpPr/>
          <p:nvPr/>
        </p:nvSpPr>
        <p:spPr>
          <a:xfrm>
            <a:off x="2166808" y="5294874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카메라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1CC463-3305-51F8-7A7F-7CA39142A69C}"/>
              </a:ext>
            </a:extLst>
          </p:cNvPr>
          <p:cNvSpPr/>
          <p:nvPr/>
        </p:nvSpPr>
        <p:spPr>
          <a:xfrm>
            <a:off x="2166808" y="6806269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미니 </a:t>
            </a:r>
            <a:r>
              <a:rPr lang="en-US" altLang="ko-KR" sz="2000" dirty="0"/>
              <a:t>PC</a:t>
            </a:r>
            <a:endParaRPr lang="ko-KR" altLang="en-US" sz="20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B9BB9B-0E09-06E1-DEF1-F700FD69BFB2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3296361" y="6002759"/>
            <a:ext cx="0" cy="803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F89C107-9D96-93D0-4E08-4E212CCF217C}"/>
              </a:ext>
            </a:extLst>
          </p:cNvPr>
          <p:cNvSpPr/>
          <p:nvPr/>
        </p:nvSpPr>
        <p:spPr>
          <a:xfrm>
            <a:off x="1013235" y="4725764"/>
            <a:ext cx="4510401" cy="29432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2FE4DC0-446E-52DF-70DA-F07F64158E5E}"/>
              </a:ext>
            </a:extLst>
          </p:cNvPr>
          <p:cNvSpPr txBox="1"/>
          <p:nvPr/>
        </p:nvSpPr>
        <p:spPr>
          <a:xfrm>
            <a:off x="1013235" y="4128953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영상처리부</a:t>
            </a:r>
          </a:p>
        </p:txBody>
      </p:sp>
      <p:pic>
        <p:nvPicPr>
          <p:cNvPr id="5" name="Google Shape;240;p11">
            <a:extLst>
              <a:ext uri="{FF2B5EF4-FFF2-40B4-BE49-F238E27FC236}">
                <a16:creationId xmlns:a16="http://schemas.microsoft.com/office/drawing/2014/main" id="{145C6F48-EF4B-A2BE-FDF9-D242F46092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3124" y="2118674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9C7FE4-89C2-8ABB-2EB3-238108C4774D}"/>
              </a:ext>
            </a:extLst>
          </p:cNvPr>
          <p:cNvSpPr txBox="1">
            <a:spLocks/>
          </p:cNvSpPr>
          <p:nvPr/>
        </p:nvSpPr>
        <p:spPr>
          <a:xfrm>
            <a:off x="6763407" y="6993614"/>
            <a:ext cx="12599413" cy="27458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fontAlgn="base">
              <a:lnSpc>
                <a:spcPct val="110000"/>
              </a:lnSpc>
              <a:buFontTx/>
              <a:buChar char="-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카메라로 행인과 이용자를 구분</a:t>
            </a:r>
            <a:b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OpenCV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를 통한 사람 손바닥 인식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marL="571500" indent="-571500" fontAlgn="base">
              <a:lnSpc>
                <a:spcPct val="110000"/>
              </a:lnSpc>
              <a:buFontTx/>
              <a:buChar char="-"/>
            </a:pP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71500" indent="-571500" fontAlgn="base">
              <a:lnSpc>
                <a:spcPct val="110000"/>
              </a:lnSpc>
              <a:buFontTx/>
              <a:buChar char="-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인식한 이미지 데이터를 미니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PC(jetson nano)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처리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052" name="Picture 4" descr="PNG 및 SVG의 데스크탑 일러스트">
            <a:extLst>
              <a:ext uri="{FF2B5EF4-FFF2-40B4-BE49-F238E27FC236}">
                <a16:creationId xmlns:a16="http://schemas.microsoft.com/office/drawing/2014/main" id="{2952C6C5-EC8E-D480-9FDB-9DE71FB45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6" t="24878" r="17746" b="22838"/>
          <a:stretch/>
        </p:blipFill>
        <p:spPr bwMode="auto">
          <a:xfrm>
            <a:off x="14762218" y="3395879"/>
            <a:ext cx="3991337" cy="310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웹캠 PNG 이미지 | PNGWing">
            <a:extLst>
              <a:ext uri="{FF2B5EF4-FFF2-40B4-BE49-F238E27FC236}">
                <a16:creationId xmlns:a16="http://schemas.microsoft.com/office/drawing/2014/main" id="{02F0631B-CD90-70F2-EA09-29BB8D09B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944" r="97778">
                        <a14:foregroundMark x1="10000" y1="27500" x2="20833" y2="48889"/>
                        <a14:foregroundMark x1="90278" y1="31111" x2="78056" y2="50833"/>
                        <a14:foregroundMark x1="78056" y1="50833" x2="74722" y2="51667"/>
                        <a14:foregroundMark x1="71111" y1="25556" x2="91111" y2="29444"/>
                        <a14:foregroundMark x1="91111" y1="29444" x2="95278" y2="43333"/>
                        <a14:foregroundMark x1="95278" y1="43333" x2="71944" y2="55833"/>
                        <a14:foregroundMark x1="71944" y1="55833" x2="21944" y2="57778"/>
                        <a14:foregroundMark x1="21944" y1="57778" x2="11944" y2="33056"/>
                        <a14:foregroundMark x1="11944" y1="33056" x2="25000" y2="28889"/>
                        <a14:foregroundMark x1="79444" y1="57778" x2="86667" y2="55556"/>
                        <a14:foregroundMark x1="91667" y1="36667" x2="82500" y2="22778"/>
                        <a14:foregroundMark x1="33333" y1="26111" x2="16389" y2="25000"/>
                        <a14:foregroundMark x1="16389" y1="25000" x2="12778" y2="26111"/>
                        <a14:foregroundMark x1="14444" y1="23333" x2="8611" y2="38056"/>
                        <a14:foregroundMark x1="21111" y1="54167" x2="12222" y2="48333"/>
                        <a14:foregroundMark x1="22500" y1="57778" x2="7500" y2="48889"/>
                        <a14:foregroundMark x1="7500" y1="48889" x2="6389" y2="35556"/>
                        <a14:foregroundMark x1="93333" y1="26667" x2="95278" y2="28056"/>
                        <a14:foregroundMark x1="97222" y1="25833" x2="97778" y2="35000"/>
                        <a14:foregroundMark x1="4167" y1="23333" x2="1944" y2="31111"/>
                        <a14:foregroundMark x1="46111" y1="66111" x2="33333" y2="75000"/>
                        <a14:foregroundMark x1="33333" y1="75000" x2="42778" y2="85833"/>
                        <a14:foregroundMark x1="42778" y1="85833" x2="59444" y2="86111"/>
                        <a14:foregroundMark x1="59444" y1="86111" x2="65278" y2="73056"/>
                        <a14:foregroundMark x1="65278" y1="73056" x2="52778" y2="65833"/>
                        <a14:foregroundMark x1="52778" y1="65833" x2="44444" y2="66111"/>
                        <a14:foregroundMark x1="62778" y1="80000" x2="40278" y2="78056"/>
                        <a14:foregroundMark x1="40278" y1="78056" x2="41389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91" y="3443156"/>
            <a:ext cx="3276398" cy="32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사람 아이콘 일러스트 ai 다운로드 download person icon - Urbanbrush">
            <a:extLst>
              <a:ext uri="{FF2B5EF4-FFF2-40B4-BE49-F238E27FC236}">
                <a16:creationId xmlns:a16="http://schemas.microsoft.com/office/drawing/2014/main" id="{BC85E9F0-AF85-2958-4070-35173004F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829" y="1756584"/>
            <a:ext cx="5885108" cy="62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44;p11">
            <a:extLst>
              <a:ext uri="{FF2B5EF4-FFF2-40B4-BE49-F238E27FC236}">
                <a16:creationId xmlns:a16="http://schemas.microsoft.com/office/drawing/2014/main" id="{2E858D82-477B-14F9-CE3D-378583A1AF91}"/>
              </a:ext>
            </a:extLst>
          </p:cNvPr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4377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4159" y="2178239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3FDE211-29A3-AB51-5A6F-84230DDF92F4}"/>
              </a:ext>
            </a:extLst>
          </p:cNvPr>
          <p:cNvSpPr txBox="1">
            <a:spLocks/>
          </p:cNvSpPr>
          <p:nvPr/>
        </p:nvSpPr>
        <p:spPr>
          <a:xfrm>
            <a:off x="10111016" y="3113613"/>
            <a:ext cx="9798280" cy="59297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정상 사용자의 인식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주행 중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YOLO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v5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통해 손바닥이 인식됨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사용자가 있음을 플래그 변수로 넘김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사용자가 아닌 행인의 손바닥이 인식된 경우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GUI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 입력대기 일정 시간 지난 경우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fontAlgn="base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주행 재개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b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b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fontAlgn="base"/>
            <a:endParaRPr lang="en-US" altLang="ko-KR" sz="4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6B5DF1C-5A0F-2750-9022-01794FA06C5C}"/>
              </a:ext>
            </a:extLst>
          </p:cNvPr>
          <p:cNvSpPr txBox="1">
            <a:spLocks/>
          </p:cNvSpPr>
          <p:nvPr/>
        </p:nvSpPr>
        <p:spPr>
          <a:xfrm>
            <a:off x="10111016" y="8651843"/>
            <a:ext cx="8702040" cy="19738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fontAlgn="base"/>
            <a:endParaRPr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206565-D0C0-3577-A551-379B33141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91" y="3903040"/>
            <a:ext cx="6849220" cy="411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7591" y="2178239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3FDE211-29A3-AB51-5A6F-84230DDF92F4}"/>
              </a:ext>
            </a:extLst>
          </p:cNvPr>
          <p:cNvSpPr txBox="1">
            <a:spLocks/>
          </p:cNvSpPr>
          <p:nvPr/>
        </p:nvSpPr>
        <p:spPr>
          <a:xfrm>
            <a:off x="3788698" y="7642800"/>
            <a:ext cx="9798280" cy="1497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ARDUINO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플래그를 입력 받음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모터 정지명령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fontAlgn="base"/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fontAlgn="base"/>
            <a:r>
              <a:rPr lang="en-US" altLang="ko-KR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사용자와 행인의 분류에 대한 답변</a:t>
            </a:r>
            <a:r>
              <a:rPr lang="en-US" altLang="ko-KR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b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b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fontAlgn="base"/>
            <a:endParaRPr lang="en-US" altLang="ko-KR" sz="4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6B5DF1C-5A0F-2750-9022-01794FA06C5C}"/>
              </a:ext>
            </a:extLst>
          </p:cNvPr>
          <p:cNvSpPr txBox="1">
            <a:spLocks/>
          </p:cNvSpPr>
          <p:nvPr/>
        </p:nvSpPr>
        <p:spPr>
          <a:xfrm>
            <a:off x="10111016" y="8651843"/>
            <a:ext cx="8702040" cy="19738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fontAlgn="base"/>
            <a:endParaRPr lang="en-US" altLang="ko-KR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FD5E70-EE52-55DE-845A-FDB95C727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673" y="4002672"/>
            <a:ext cx="9427721" cy="36401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F8339D-1F17-2752-4140-F1380FB94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943" y="4114553"/>
            <a:ext cx="7039098" cy="3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240;p11">
            <a:extLst>
              <a:ext uri="{FF2B5EF4-FFF2-40B4-BE49-F238E27FC236}">
                <a16:creationId xmlns:a16="http://schemas.microsoft.com/office/drawing/2014/main" id="{D83DC020-2D63-ED83-E46D-C67913D796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80" y="2166247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1CC463-3305-51F8-7A7F-7CA39142A69C}"/>
              </a:ext>
            </a:extLst>
          </p:cNvPr>
          <p:cNvSpPr/>
          <p:nvPr/>
        </p:nvSpPr>
        <p:spPr>
          <a:xfrm>
            <a:off x="1142537" y="4734746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미니 </a:t>
            </a:r>
            <a:r>
              <a:rPr lang="en-US" altLang="ko-KR" sz="2000" dirty="0"/>
              <a:t>PC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B8EAB5-53A5-B12F-7BF9-C01EC9C87566}"/>
              </a:ext>
            </a:extLst>
          </p:cNvPr>
          <p:cNvSpPr/>
          <p:nvPr/>
        </p:nvSpPr>
        <p:spPr>
          <a:xfrm>
            <a:off x="1142537" y="6148424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아두이노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32FCC-7ED9-BF0C-C344-6EF88E587B53}"/>
              </a:ext>
            </a:extLst>
          </p:cNvPr>
          <p:cNvSpPr/>
          <p:nvPr/>
        </p:nvSpPr>
        <p:spPr>
          <a:xfrm>
            <a:off x="5030951" y="4733604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유저</a:t>
            </a:r>
            <a:r>
              <a:rPr lang="en-US" altLang="ko-KR" sz="2000" dirty="0"/>
              <a:t> GUI</a:t>
            </a:r>
            <a:r>
              <a:rPr lang="ko-KR" altLang="en-US" sz="2000" dirty="0"/>
              <a:t> 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5128D8-2D1B-8155-E367-49A5B8754B5B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>
            <a:off x="3401643" y="5087547"/>
            <a:ext cx="1629308" cy="1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90D7BE-B28B-9EB7-B1C9-7AC10C13D52A}"/>
              </a:ext>
            </a:extLst>
          </p:cNvPr>
          <p:cNvSpPr/>
          <p:nvPr/>
        </p:nvSpPr>
        <p:spPr>
          <a:xfrm>
            <a:off x="3223572" y="7751273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워터 펌프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283726-0F46-D39E-53E3-32DBD5F78EE9}"/>
              </a:ext>
            </a:extLst>
          </p:cNvPr>
          <p:cNvCxnSpPr/>
          <p:nvPr/>
        </p:nvCxnSpPr>
        <p:spPr>
          <a:xfrm>
            <a:off x="1749973" y="5442631"/>
            <a:ext cx="0" cy="705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3AEB437-F813-D19F-CF0F-2173C569FE6D}"/>
              </a:ext>
            </a:extLst>
          </p:cNvPr>
          <p:cNvCxnSpPr>
            <a:cxnSpLocks/>
          </p:cNvCxnSpPr>
          <p:nvPr/>
        </p:nvCxnSpPr>
        <p:spPr>
          <a:xfrm flipV="1">
            <a:off x="2837793" y="5442631"/>
            <a:ext cx="0" cy="705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0B4E06C-563A-4E29-7959-5DC8F252A1FD}"/>
              </a:ext>
            </a:extLst>
          </p:cNvPr>
          <p:cNvCxnSpPr>
            <a:cxnSpLocks/>
          </p:cNvCxnSpPr>
          <p:nvPr/>
        </p:nvCxnSpPr>
        <p:spPr>
          <a:xfrm>
            <a:off x="2272090" y="6856309"/>
            <a:ext cx="0" cy="44296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3E1573-3709-00DC-E3E4-EB7A313C9196}"/>
              </a:ext>
            </a:extLst>
          </p:cNvPr>
          <p:cNvCxnSpPr>
            <a:cxnSpLocks/>
          </p:cNvCxnSpPr>
          <p:nvPr/>
        </p:nvCxnSpPr>
        <p:spPr>
          <a:xfrm>
            <a:off x="2272090" y="7299272"/>
            <a:ext cx="208103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865D1E6E-F17F-1DBC-E503-5FC25BF578D9}"/>
              </a:ext>
            </a:extLst>
          </p:cNvPr>
          <p:cNvCxnSpPr>
            <a:cxnSpLocks/>
          </p:cNvCxnSpPr>
          <p:nvPr/>
        </p:nvCxnSpPr>
        <p:spPr>
          <a:xfrm>
            <a:off x="4353125" y="7299272"/>
            <a:ext cx="0" cy="4264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B52F91E-5D37-D037-3F36-AD113D575632}"/>
              </a:ext>
            </a:extLst>
          </p:cNvPr>
          <p:cNvSpPr/>
          <p:nvPr/>
        </p:nvSpPr>
        <p:spPr>
          <a:xfrm>
            <a:off x="1060602" y="4661604"/>
            <a:ext cx="6347196" cy="42310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F2764A7-3DB3-5587-B655-AAF1320ABDDB}"/>
              </a:ext>
            </a:extLst>
          </p:cNvPr>
          <p:cNvSpPr txBox="1"/>
          <p:nvPr/>
        </p:nvSpPr>
        <p:spPr>
          <a:xfrm>
            <a:off x="934781" y="3986749"/>
            <a:ext cx="2238914" cy="46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자판기 제어부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CBC9594-431E-F72C-3A30-034EEDF97FF5}"/>
              </a:ext>
            </a:extLst>
          </p:cNvPr>
          <p:cNvSpPr txBox="1">
            <a:spLocks/>
          </p:cNvSpPr>
          <p:nvPr/>
        </p:nvSpPr>
        <p:spPr>
          <a:xfrm>
            <a:off x="8426782" y="6977011"/>
            <a:ext cx="11484814" cy="25309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fontAlgn="base">
              <a:lnSpc>
                <a:spcPct val="110000"/>
              </a:lnSpc>
              <a:buFontTx/>
              <a:buChar char="-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디스플레이에 띄워진 유저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GUI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통해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b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주문에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맞게 음료를 배합하도록 워터펌프가 작동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100" name="Picture 4" descr="워터 펌프 벡터 아이콘 디자인 강철에 대한 스톡 벡터 아트 및 기타 이미지 - 강철, 건강관리와 의술, 건설 산업 - iStock">
            <a:extLst>
              <a:ext uri="{FF2B5EF4-FFF2-40B4-BE49-F238E27FC236}">
                <a16:creationId xmlns:a16="http://schemas.microsoft.com/office/drawing/2014/main" id="{17A35722-D0F5-B3A1-6477-686658952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938" y1="70313" x2="46777" y2="76758"/>
                        <a14:foregroundMark x1="46777" y1="76758" x2="44629" y2="70020"/>
                        <a14:foregroundMark x1="68262" y1="70313" x2="78320" y2="75098"/>
                        <a14:foregroundMark x1="78320" y1="75098" x2="77539" y2="6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2291" y="3148306"/>
            <a:ext cx="3971207" cy="39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태블릿 일러스트레이션 – 무료 일러스트 소재집 KuKuKeKe">
            <a:extLst>
              <a:ext uri="{FF2B5EF4-FFF2-40B4-BE49-F238E27FC236}">
                <a16:creationId xmlns:a16="http://schemas.microsoft.com/office/drawing/2014/main" id="{D844D9FB-9DB4-2C68-BD7E-E4BC475A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486" y="3481502"/>
            <a:ext cx="3192989" cy="319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CON/아두이노 아이콘/아두이노/AI파일/PNG파일 : 네이버 블로그">
            <a:extLst>
              <a:ext uri="{FF2B5EF4-FFF2-40B4-BE49-F238E27FC236}">
                <a16:creationId xmlns:a16="http://schemas.microsoft.com/office/drawing/2014/main" id="{5E1F28F4-8FA6-8C30-97FD-13E593DE1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7" t="24913" r="10233" b="23968"/>
          <a:stretch/>
        </p:blipFill>
        <p:spPr bwMode="auto">
          <a:xfrm>
            <a:off x="11507080" y="3904914"/>
            <a:ext cx="3860508" cy="253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44;p11">
            <a:extLst>
              <a:ext uri="{FF2B5EF4-FFF2-40B4-BE49-F238E27FC236}">
                <a16:creationId xmlns:a16="http://schemas.microsoft.com/office/drawing/2014/main" id="{E437170C-7375-8FEF-8117-C00DA06DF7F6}"/>
              </a:ext>
            </a:extLst>
          </p:cNvPr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404654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80" y="2150205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3FDE211-29A3-AB51-5A6F-84230DDF92F4}"/>
              </a:ext>
            </a:extLst>
          </p:cNvPr>
          <p:cNvSpPr txBox="1">
            <a:spLocks/>
          </p:cNvSpPr>
          <p:nvPr/>
        </p:nvSpPr>
        <p:spPr>
          <a:xfrm>
            <a:off x="10399283" y="2805807"/>
            <a:ext cx="9123959" cy="734046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ko-KR" altLang="en-US" sz="4000" spc="12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사용자를 인식한 경우</a:t>
            </a:r>
            <a:endParaRPr lang="en-US" altLang="ko-KR" sz="4000" spc="12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en-US" altLang="ko-KR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spc="12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사용자가 화면을 통해 주문</a:t>
            </a:r>
            <a:endParaRPr lang="en-US" altLang="ko-KR" sz="4000" spc="12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en-US" altLang="ko-KR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아메리카노 샷 추가 기능을 구현함</a:t>
            </a:r>
            <a:r>
              <a:rPr lang="en-US" altLang="ko-KR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)</a:t>
            </a:r>
          </a:p>
          <a:p>
            <a:pPr fontAlgn="base"/>
            <a:endParaRPr lang="en-US" altLang="ko-KR" sz="4000" spc="12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fontAlgn="base"/>
            <a:r>
              <a:rPr lang="en-US" altLang="ko-KR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음료 주문 받음을 확인</a:t>
            </a:r>
            <a:endParaRPr lang="en-US" altLang="ko-KR" sz="4000" spc="12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marL="571500" indent="-571500" fontAlgn="base">
              <a:buFont typeface="Wingdings" panose="05000000000000000000" pitchFamily="2" charset="2"/>
              <a:buChar char="à"/>
            </a:pPr>
            <a:r>
              <a:rPr lang="ko-KR" altLang="en-US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컵 </a:t>
            </a:r>
            <a:r>
              <a:rPr lang="en-US" altLang="ko-KR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개 투하</a:t>
            </a:r>
            <a:r>
              <a:rPr lang="en-US" altLang="ko-KR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4000" spc="120" dirty="0" err="1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래크앤</a:t>
            </a:r>
            <a:r>
              <a:rPr lang="ko-KR" altLang="en-US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4000" spc="120" dirty="0" err="1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피니언</a:t>
            </a:r>
            <a:r>
              <a:rPr lang="ko-KR" altLang="en-US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 구조</a:t>
            </a:r>
            <a:r>
              <a:rPr lang="en-US" altLang="ko-KR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)</a:t>
            </a:r>
          </a:p>
          <a:p>
            <a:pPr marL="571500" indent="-571500" fontAlgn="base">
              <a:buFont typeface="Wingdings" panose="05000000000000000000" pitchFamily="2" charset="2"/>
              <a:buChar char="à"/>
            </a:pPr>
            <a:r>
              <a:rPr lang="ko-KR" altLang="en-US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워터펌프가 물과 커피원액이 보관된 용기에 연결되어 </a:t>
            </a:r>
            <a:r>
              <a:rPr lang="ko-KR" altLang="en-US" sz="4000" spc="120" dirty="0" err="1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추출량을</a:t>
            </a:r>
            <a:r>
              <a:rPr lang="ko-KR" altLang="en-US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 제어함</a:t>
            </a:r>
            <a:br>
              <a:rPr lang="en-US" altLang="ko-KR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</a:br>
            <a:r>
              <a:rPr lang="en-US" altLang="ko-KR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샷 추가에 대해 커피의 총량은 같음</a:t>
            </a:r>
            <a:r>
              <a:rPr lang="en-US" altLang="ko-KR" sz="4000" spc="12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)</a:t>
            </a:r>
            <a:endParaRPr lang="ko-KR" altLang="en-US" sz="4000" spc="12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fontAlgn="base"/>
            <a:endParaRPr lang="en-US" altLang="ko-KR" sz="4000" spc="12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fontAlgn="base"/>
            <a:r>
              <a:rPr lang="en-US" altLang="ko-KR" sz="4000" spc="12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&lt;</a:t>
            </a:r>
            <a:r>
              <a:rPr lang="ko-KR" altLang="en-US" sz="4000" spc="12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음료의 비율 제어에 대한 답변</a:t>
            </a:r>
            <a:r>
              <a:rPr lang="en-US" altLang="ko-KR" sz="4000" spc="12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&gt;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fontAlgn="base"/>
            <a:endParaRPr lang="en-US" altLang="ko-KR" sz="4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6B5DF1C-5A0F-2750-9022-01794FA06C5C}"/>
              </a:ext>
            </a:extLst>
          </p:cNvPr>
          <p:cNvSpPr txBox="1">
            <a:spLocks/>
          </p:cNvSpPr>
          <p:nvPr/>
        </p:nvSpPr>
        <p:spPr>
          <a:xfrm>
            <a:off x="10111016" y="8651843"/>
            <a:ext cx="8702040" cy="19738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fontAlgn="base"/>
            <a:endParaRPr lang="en-US" altLang="ko-KR" sz="40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A0B464-09F0-74A5-9D27-6C53A367F084}"/>
              </a:ext>
            </a:extLst>
          </p:cNvPr>
          <p:cNvGrpSpPr/>
          <p:nvPr/>
        </p:nvGrpSpPr>
        <p:grpSpPr>
          <a:xfrm>
            <a:off x="3879534" y="4869348"/>
            <a:ext cx="4396573" cy="2541109"/>
            <a:chOff x="3138353" y="6663820"/>
            <a:chExt cx="6566466" cy="320952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0CAAF22-359A-7BFF-41AE-BF7FF8B79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8353" y="6663820"/>
              <a:ext cx="6566466" cy="3209528"/>
            </a:xfrm>
            <a:prstGeom prst="rect">
              <a:avLst/>
            </a:prstGeom>
          </p:spPr>
        </p:pic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317F8964-64B2-B39C-AF00-CAF96F878726}"/>
                </a:ext>
              </a:extLst>
            </p:cNvPr>
            <p:cNvSpPr/>
            <p:nvPr/>
          </p:nvSpPr>
          <p:spPr>
            <a:xfrm>
              <a:off x="5145297" y="7241864"/>
              <a:ext cx="3285684" cy="1692162"/>
            </a:xfrm>
            <a:prstGeom prst="frame">
              <a:avLst>
                <a:gd name="adj1" fmla="val 302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6B915FC-4CCD-C2A2-BD8E-E563CA0067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833" b="3893"/>
          <a:stretch/>
        </p:blipFill>
        <p:spPr>
          <a:xfrm>
            <a:off x="3615837" y="7480246"/>
            <a:ext cx="4923966" cy="276188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B3B0ED-1722-16D1-1594-D5BAD0ADF22B}"/>
              </a:ext>
            </a:extLst>
          </p:cNvPr>
          <p:cNvGrpSpPr/>
          <p:nvPr/>
        </p:nvGrpSpPr>
        <p:grpSpPr>
          <a:xfrm>
            <a:off x="3788698" y="1788373"/>
            <a:ext cx="4578247" cy="2926429"/>
            <a:chOff x="3788698" y="1788373"/>
            <a:chExt cx="4578247" cy="292642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FDF010B-875C-25A3-580B-4A9E0FB21D4E}"/>
                </a:ext>
              </a:extLst>
            </p:cNvPr>
            <p:cNvGrpSpPr/>
            <p:nvPr/>
          </p:nvGrpSpPr>
          <p:grpSpPr>
            <a:xfrm>
              <a:off x="3788698" y="1788373"/>
              <a:ext cx="4578247" cy="2926429"/>
              <a:chOff x="3027239" y="1834257"/>
              <a:chExt cx="6705845" cy="452661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458886D-140F-0C69-D0DF-7849D02A7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7239" y="1834257"/>
                <a:ext cx="6705845" cy="4526614"/>
              </a:xfrm>
              <a:prstGeom prst="rect">
                <a:avLst/>
              </a:prstGeom>
            </p:spPr>
          </p:pic>
          <p:sp>
            <p:nvSpPr>
              <p:cNvPr id="15" name="액자 14">
                <a:extLst>
                  <a:ext uri="{FF2B5EF4-FFF2-40B4-BE49-F238E27FC236}">
                    <a16:creationId xmlns:a16="http://schemas.microsoft.com/office/drawing/2014/main" id="{35D5899C-25F0-E95D-BD94-C906595B9019}"/>
                  </a:ext>
                </a:extLst>
              </p:cNvPr>
              <p:cNvSpPr/>
              <p:nvPr/>
            </p:nvSpPr>
            <p:spPr>
              <a:xfrm>
                <a:off x="5393859" y="2096057"/>
                <a:ext cx="3285684" cy="1692162"/>
              </a:xfrm>
              <a:prstGeom prst="frame">
                <a:avLst>
                  <a:gd name="adj1" fmla="val 302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1E2E57AF-D9CD-8C77-0AB4-88DE0D396D5F}"/>
                </a:ext>
              </a:extLst>
            </p:cNvPr>
            <p:cNvSpPr/>
            <p:nvPr/>
          </p:nvSpPr>
          <p:spPr>
            <a:xfrm>
              <a:off x="5079999" y="3633594"/>
              <a:ext cx="870858" cy="774034"/>
            </a:xfrm>
            <a:prstGeom prst="frame">
              <a:avLst>
                <a:gd name="adj1" fmla="val 561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40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80" y="2150205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3FDE211-29A3-AB51-5A6F-84230DDF92F4}"/>
              </a:ext>
            </a:extLst>
          </p:cNvPr>
          <p:cNvSpPr txBox="1">
            <a:spLocks/>
          </p:cNvSpPr>
          <p:nvPr/>
        </p:nvSpPr>
        <p:spPr>
          <a:xfrm>
            <a:off x="12701956" y="3720700"/>
            <a:ext cx="6906844" cy="7053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사람이 컵을 가져가면 초음파 센서에서 컵이 사라진 것을 인식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71500" indent="-571500" fontAlgn="base">
              <a:buFont typeface="Wingdings" panose="05000000000000000000" pitchFamily="2" charset="2"/>
              <a:buChar char="à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사용종료 확인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marL="571500" indent="-571500" fontAlgn="base">
              <a:buFont typeface="Wingdings" panose="05000000000000000000" pitchFamily="2" charset="2"/>
              <a:buChar char="à"/>
            </a:pP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marL="571500" indent="-571500" fontAlgn="base">
              <a:buFont typeface="Wingdings" panose="05000000000000000000" pitchFamily="2" charset="2"/>
              <a:buChar char="à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앞에 장애물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&amp;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사람 없는 경우 다시 주행 시작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marL="571500" indent="-571500" fontAlgn="base">
              <a:buFont typeface="Wingdings" panose="05000000000000000000" pitchFamily="2" charset="2"/>
              <a:buChar char="à"/>
            </a:pP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marL="571500" indent="-571500" fontAlgn="base">
              <a:buFont typeface="Wingdings" panose="05000000000000000000" pitchFamily="2" charset="2"/>
              <a:buChar char="à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반복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b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b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fontAlgn="base"/>
            <a:endParaRPr lang="en-US" altLang="ko-KR"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E3F895-7834-B7E1-ABB4-C60734333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450" y="3638200"/>
            <a:ext cx="9612066" cy="5706271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482D806C-8D25-0A03-2F00-E50C01FB93FD}"/>
              </a:ext>
            </a:extLst>
          </p:cNvPr>
          <p:cNvSpPr/>
          <p:nvPr/>
        </p:nvSpPr>
        <p:spPr>
          <a:xfrm>
            <a:off x="6900787" y="5882987"/>
            <a:ext cx="1894869" cy="1298974"/>
          </a:xfrm>
          <a:prstGeom prst="frame">
            <a:avLst>
              <a:gd name="adj1" fmla="val 30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83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09780" y="2150205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5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800DC-5F80-EE49-A8D9-983341A64E6E}"/>
              </a:ext>
            </a:extLst>
          </p:cNvPr>
          <p:cNvSpPr txBox="1"/>
          <p:nvPr/>
        </p:nvSpPr>
        <p:spPr>
          <a:xfrm>
            <a:off x="10618629" y="4189400"/>
            <a:ext cx="100505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YOLO v5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통한 인식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관리자가 원하는 데이터를 학습시켜서 실제 환경에서 목표하는 객체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손바닥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더 잘</a:t>
            </a:r>
            <a:b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검출할 수 있음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3" name="손바닥인식설명">
            <a:hlinkClick r:id="" action="ppaction://media"/>
            <a:extLst>
              <a:ext uri="{FF2B5EF4-FFF2-40B4-BE49-F238E27FC236}">
                <a16:creationId xmlns:a16="http://schemas.microsoft.com/office/drawing/2014/main" id="{D4627361-B4E7-C420-16FB-E2863124417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9200" y="3333272"/>
            <a:ext cx="9072850" cy="5103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4C6531-F0B2-3178-FE56-568E85B8B5DF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2014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09780" y="2150205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5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800DC-5F80-EE49-A8D9-983341A64E6E}"/>
              </a:ext>
            </a:extLst>
          </p:cNvPr>
          <p:cNvSpPr txBox="1"/>
          <p:nvPr/>
        </p:nvSpPr>
        <p:spPr>
          <a:xfrm>
            <a:off x="9740759" y="3573847"/>
            <a:ext cx="1036334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라인트래킹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특정한 경로를 따라서 주행을 하면서 접근성을 높이는 것이 주 목적이었기 때문에 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경로 중심의 주행을 하는 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라인트래킹을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선택함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지하철 또는 버스와 같은 개념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4000" spc="12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&lt;</a:t>
            </a:r>
            <a:r>
              <a:rPr lang="ko-KR" altLang="en-US" sz="4000" spc="12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자율주행에 대한 답변</a:t>
            </a:r>
            <a:r>
              <a:rPr lang="en-US" altLang="ko-KR" sz="4000" spc="12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&gt;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라인트래킹킹">
            <a:hlinkClick r:id="" action="ppaction://media"/>
            <a:extLst>
              <a:ext uri="{FF2B5EF4-FFF2-40B4-BE49-F238E27FC236}">
                <a16:creationId xmlns:a16="http://schemas.microsoft.com/office/drawing/2014/main" id="{644A8217-F7D2-26AA-59B0-276DB5E70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9372" y="3825640"/>
            <a:ext cx="8116964" cy="45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80" y="2150205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5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800DC-5F80-EE49-A8D9-983341A64E6E}"/>
              </a:ext>
            </a:extLst>
          </p:cNvPr>
          <p:cNvSpPr txBox="1"/>
          <p:nvPr/>
        </p:nvSpPr>
        <p:spPr>
          <a:xfrm>
            <a:off x="2712073" y="3660425"/>
            <a:ext cx="1466609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장애물 인식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초음파 센서를 통해 일정 거리 이내에 있는 물체가 감지되면 회피하여 주행할 수 있도록 함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주행 시 좌우 바퀴의 속도가 다름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좌우의 속도를 일정하게 유지하는 알고리즘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즉 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라인트래킹은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 경로를 유지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일정속도 유지를 통한 안정적인 주행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)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EA49A-9307-3128-34DE-053B5FB2E46F}"/>
              </a:ext>
            </a:extLst>
          </p:cNvPr>
          <p:cNvSpPr txBox="1"/>
          <p:nvPr/>
        </p:nvSpPr>
        <p:spPr>
          <a:xfrm>
            <a:off x="3736584" y="1914987"/>
            <a:ext cx="7236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알고리즘 </a:t>
            </a:r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 예정사항</a:t>
            </a:r>
          </a:p>
        </p:txBody>
      </p:sp>
    </p:spTree>
    <p:extLst>
      <p:ext uri="{BB962C8B-B14F-4D97-AF65-F5344CB8AC3E}">
        <p14:creationId xmlns:p14="http://schemas.microsoft.com/office/powerpoint/2010/main" val="190738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0" y="0"/>
            <a:ext cx="4206875" cy="11308715"/>
          </a:xfrm>
          <a:custGeom>
            <a:avLst/>
            <a:gdLst/>
            <a:ahLst/>
            <a:cxnLst/>
            <a:rect l="l" t="t" r="r" b="b"/>
            <a:pathLst>
              <a:path w="4206875" h="11308715" extrusionOk="0">
                <a:moveTo>
                  <a:pt x="4206506" y="0"/>
                </a:moveTo>
                <a:lnTo>
                  <a:pt x="0" y="0"/>
                </a:lnTo>
                <a:lnTo>
                  <a:pt x="0" y="11308556"/>
                </a:lnTo>
                <a:lnTo>
                  <a:pt x="4206506" y="11308556"/>
                </a:lnTo>
                <a:lnTo>
                  <a:pt x="4206506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833970" y="9047118"/>
            <a:ext cx="3420745" cy="2261870"/>
          </a:xfrm>
          <a:custGeom>
            <a:avLst/>
            <a:gdLst/>
            <a:ahLst/>
            <a:cxnLst/>
            <a:rect l="l" t="t" r="r" b="b"/>
            <a:pathLst>
              <a:path w="3420745" h="2261870" extrusionOk="0">
                <a:moveTo>
                  <a:pt x="1140142" y="1140218"/>
                </a:moveTo>
                <a:lnTo>
                  <a:pt x="2679" y="1140218"/>
                </a:lnTo>
                <a:lnTo>
                  <a:pt x="0" y="1142987"/>
                </a:lnTo>
                <a:lnTo>
                  <a:pt x="0" y="1900377"/>
                </a:lnTo>
                <a:lnTo>
                  <a:pt x="379984" y="1900377"/>
                </a:lnTo>
                <a:lnTo>
                  <a:pt x="379984" y="2261438"/>
                </a:lnTo>
                <a:lnTo>
                  <a:pt x="1140142" y="2261438"/>
                </a:lnTo>
                <a:lnTo>
                  <a:pt x="1140142" y="1140218"/>
                </a:lnTo>
                <a:close/>
              </a:path>
              <a:path w="3420745" h="2261870" extrusionOk="0">
                <a:moveTo>
                  <a:pt x="2280424" y="2781"/>
                </a:moveTo>
                <a:lnTo>
                  <a:pt x="2277630" y="0"/>
                </a:lnTo>
                <a:lnTo>
                  <a:pt x="2274341" y="0"/>
                </a:lnTo>
                <a:lnTo>
                  <a:pt x="1142847" y="0"/>
                </a:lnTo>
                <a:lnTo>
                  <a:pt x="1140142" y="2781"/>
                </a:lnTo>
                <a:lnTo>
                  <a:pt x="1140142" y="1140218"/>
                </a:lnTo>
                <a:lnTo>
                  <a:pt x="1436446" y="1140218"/>
                </a:lnTo>
                <a:lnTo>
                  <a:pt x="1710296" y="760133"/>
                </a:lnTo>
                <a:lnTo>
                  <a:pt x="1984235" y="1140218"/>
                </a:lnTo>
                <a:lnTo>
                  <a:pt x="2280424" y="1140218"/>
                </a:lnTo>
                <a:lnTo>
                  <a:pt x="2280424" y="2781"/>
                </a:lnTo>
                <a:close/>
              </a:path>
              <a:path w="3420745" h="2261870" extrusionOk="0">
                <a:moveTo>
                  <a:pt x="3420719" y="1142187"/>
                </a:moveTo>
                <a:lnTo>
                  <a:pt x="3419284" y="1142187"/>
                </a:lnTo>
                <a:lnTo>
                  <a:pt x="3419284" y="1139647"/>
                </a:lnTo>
                <a:lnTo>
                  <a:pt x="2280437" y="1139647"/>
                </a:lnTo>
                <a:lnTo>
                  <a:pt x="2280437" y="1142187"/>
                </a:lnTo>
                <a:lnTo>
                  <a:pt x="2280437" y="1520647"/>
                </a:lnTo>
                <a:lnTo>
                  <a:pt x="2280437" y="1900377"/>
                </a:lnTo>
                <a:lnTo>
                  <a:pt x="2280437" y="2261057"/>
                </a:lnTo>
                <a:lnTo>
                  <a:pt x="3420719" y="2261057"/>
                </a:lnTo>
                <a:lnTo>
                  <a:pt x="3420719" y="1900377"/>
                </a:lnTo>
                <a:lnTo>
                  <a:pt x="3040621" y="1900377"/>
                </a:lnTo>
                <a:lnTo>
                  <a:pt x="3040621" y="1520647"/>
                </a:lnTo>
                <a:lnTo>
                  <a:pt x="3420719" y="1520647"/>
                </a:lnTo>
                <a:lnTo>
                  <a:pt x="3420719" y="11421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5" name="Google Shape;65;p2"/>
          <p:cNvGrpSpPr/>
          <p:nvPr/>
        </p:nvGrpSpPr>
        <p:grpSpPr>
          <a:xfrm>
            <a:off x="5451268" y="1120308"/>
            <a:ext cx="3287395" cy="0"/>
            <a:chOff x="5451268" y="1120308"/>
            <a:chExt cx="3287395" cy="0"/>
          </a:xfrm>
        </p:grpSpPr>
        <p:sp>
          <p:nvSpPr>
            <p:cNvPr id="66" name="Google Shape;66;p2"/>
            <p:cNvSpPr/>
            <p:nvPr/>
          </p:nvSpPr>
          <p:spPr>
            <a:xfrm>
              <a:off x="5451268" y="1120308"/>
              <a:ext cx="3287395" cy="0"/>
            </a:xfrm>
            <a:custGeom>
              <a:avLst/>
              <a:gdLst/>
              <a:ahLst/>
              <a:cxnLst/>
              <a:rect l="l" t="t" r="r" b="b"/>
              <a:pathLst>
                <a:path w="3287395" h="120000" extrusionOk="0">
                  <a:moveTo>
                    <a:pt x="3287196" y="0"/>
                  </a:moveTo>
                  <a:lnTo>
                    <a:pt x="0" y="0"/>
                  </a:lnTo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51268" y="1120308"/>
              <a:ext cx="3287395" cy="0"/>
            </a:xfrm>
            <a:custGeom>
              <a:avLst/>
              <a:gdLst/>
              <a:ahLst/>
              <a:cxnLst/>
              <a:rect l="l" t="t" r="r" b="b"/>
              <a:pathLst>
                <a:path w="3287395" h="120000" extrusionOk="0">
                  <a:moveTo>
                    <a:pt x="0" y="0"/>
                  </a:moveTo>
                  <a:lnTo>
                    <a:pt x="3287196" y="0"/>
                  </a:lnTo>
                </a:path>
              </a:pathLst>
            </a:custGeom>
            <a:noFill/>
            <a:ln w="19100" cap="flat" cmpd="sng">
              <a:solidFill>
                <a:srgbClr val="585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5451268" y="2267078"/>
            <a:ext cx="3287395" cy="0"/>
            <a:chOff x="5451268" y="2267078"/>
            <a:chExt cx="3287395" cy="0"/>
          </a:xfrm>
        </p:grpSpPr>
        <p:sp>
          <p:nvSpPr>
            <p:cNvPr id="69" name="Google Shape;69;p2"/>
            <p:cNvSpPr/>
            <p:nvPr/>
          </p:nvSpPr>
          <p:spPr>
            <a:xfrm>
              <a:off x="5451268" y="2267078"/>
              <a:ext cx="3287395" cy="0"/>
            </a:xfrm>
            <a:custGeom>
              <a:avLst/>
              <a:gdLst/>
              <a:ahLst/>
              <a:cxnLst/>
              <a:rect l="l" t="t" r="r" b="b"/>
              <a:pathLst>
                <a:path w="3287395" h="120000" extrusionOk="0">
                  <a:moveTo>
                    <a:pt x="3287196" y="0"/>
                  </a:moveTo>
                  <a:lnTo>
                    <a:pt x="0" y="0"/>
                  </a:lnTo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451268" y="2267078"/>
              <a:ext cx="3287395" cy="0"/>
            </a:xfrm>
            <a:custGeom>
              <a:avLst/>
              <a:gdLst/>
              <a:ahLst/>
              <a:cxnLst/>
              <a:rect l="l" t="t" r="r" b="b"/>
              <a:pathLst>
                <a:path w="3287395" h="120000" extrusionOk="0">
                  <a:moveTo>
                    <a:pt x="0" y="0"/>
                  </a:moveTo>
                  <a:lnTo>
                    <a:pt x="3287196" y="0"/>
                  </a:lnTo>
                </a:path>
              </a:pathLst>
            </a:custGeom>
            <a:noFill/>
            <a:ln w="19100" cap="flat" cmpd="sng">
              <a:solidFill>
                <a:srgbClr val="585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1" name="Google Shape;71;p2"/>
          <p:cNvSpPr txBox="1"/>
          <p:nvPr/>
        </p:nvSpPr>
        <p:spPr>
          <a:xfrm>
            <a:off x="5421259" y="1286420"/>
            <a:ext cx="356184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5D5E6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CONTENTS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6623050" y="3248074"/>
            <a:ext cx="63224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79829E"/>
                </a:solidFill>
                <a:latin typeface="Arial"/>
                <a:ea typeface="Arial"/>
                <a:cs typeface="Arial"/>
                <a:sym typeface="Arial"/>
              </a:rPr>
              <a:t>계획발표 리뷰</a:t>
            </a:r>
            <a:endParaRPr sz="3600" b="1" dirty="0">
              <a:solidFill>
                <a:srgbClr val="7982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6623050" y="6101277"/>
            <a:ext cx="63224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79829E"/>
                </a:solidFill>
                <a:latin typeface="Arial"/>
                <a:ea typeface="Arial"/>
                <a:cs typeface="Arial"/>
                <a:sym typeface="Arial"/>
              </a:rPr>
              <a:t>상세설계</a:t>
            </a:r>
            <a:endParaRPr sz="3600" b="1" dirty="0">
              <a:solidFill>
                <a:srgbClr val="7982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5630260" y="2911475"/>
            <a:ext cx="685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202E5E"/>
                </a:solidFill>
              </a:rPr>
              <a:t>1</a:t>
            </a:r>
            <a:endParaRPr sz="8000" b="1">
              <a:solidFill>
                <a:srgbClr val="202E5E"/>
              </a:solidFill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5630260" y="5762724"/>
            <a:ext cx="685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202E5E"/>
                </a:solidFill>
              </a:rPr>
              <a:t>3</a:t>
            </a:r>
            <a:endParaRPr sz="8000" b="1" dirty="0">
              <a:solidFill>
                <a:srgbClr val="202E5E"/>
              </a:solidFill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5630260" y="7182486"/>
            <a:ext cx="685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202E5E"/>
                </a:solidFill>
              </a:rPr>
              <a:t>4</a:t>
            </a:r>
            <a:endParaRPr sz="8000" b="1" dirty="0">
              <a:solidFill>
                <a:srgbClr val="202E5E"/>
              </a:solidFill>
            </a:endParaRPr>
          </a:p>
        </p:txBody>
      </p:sp>
      <p:sp>
        <p:nvSpPr>
          <p:cNvPr id="3" name="Google Shape;74;p2">
            <a:extLst>
              <a:ext uri="{FF2B5EF4-FFF2-40B4-BE49-F238E27FC236}">
                <a16:creationId xmlns:a16="http://schemas.microsoft.com/office/drawing/2014/main" id="{D279F7DA-05E0-884A-4286-B528423C92C9}"/>
              </a:ext>
            </a:extLst>
          </p:cNvPr>
          <p:cNvSpPr txBox="1"/>
          <p:nvPr/>
        </p:nvSpPr>
        <p:spPr>
          <a:xfrm>
            <a:off x="6623050" y="7544006"/>
            <a:ext cx="879933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79829E"/>
                </a:solidFill>
              </a:rPr>
              <a:t>메</a:t>
            </a:r>
            <a:r>
              <a:rPr lang="ko-KR" altLang="en-US" sz="3600" b="1" dirty="0">
                <a:solidFill>
                  <a:srgbClr val="79829E"/>
                </a:solidFill>
                <a:latin typeface="Arial"/>
                <a:ea typeface="Arial"/>
                <a:cs typeface="Arial"/>
                <a:sym typeface="Arial"/>
              </a:rPr>
              <a:t>커니즘</a:t>
            </a:r>
            <a:endParaRPr sz="3600" b="1" dirty="0">
              <a:solidFill>
                <a:srgbClr val="7982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84;p2">
            <a:extLst>
              <a:ext uri="{FF2B5EF4-FFF2-40B4-BE49-F238E27FC236}">
                <a16:creationId xmlns:a16="http://schemas.microsoft.com/office/drawing/2014/main" id="{55CDFFA4-3642-868A-81E9-CB67BB5B0BE3}"/>
              </a:ext>
            </a:extLst>
          </p:cNvPr>
          <p:cNvSpPr txBox="1"/>
          <p:nvPr/>
        </p:nvSpPr>
        <p:spPr>
          <a:xfrm>
            <a:off x="5630260" y="8602248"/>
            <a:ext cx="685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202E5E"/>
                </a:solidFill>
              </a:rPr>
              <a:t>5</a:t>
            </a:r>
            <a:endParaRPr sz="8000" b="1" dirty="0">
              <a:solidFill>
                <a:srgbClr val="202E5E"/>
              </a:solidFill>
            </a:endParaRPr>
          </a:p>
        </p:txBody>
      </p:sp>
      <p:sp>
        <p:nvSpPr>
          <p:cNvPr id="7" name="Google Shape;74;p2">
            <a:extLst>
              <a:ext uri="{FF2B5EF4-FFF2-40B4-BE49-F238E27FC236}">
                <a16:creationId xmlns:a16="http://schemas.microsoft.com/office/drawing/2014/main" id="{A43911D6-2463-551E-0F4D-B6E6B44B52ED}"/>
              </a:ext>
            </a:extLst>
          </p:cNvPr>
          <p:cNvSpPr txBox="1"/>
          <p:nvPr/>
        </p:nvSpPr>
        <p:spPr>
          <a:xfrm>
            <a:off x="6623050" y="8948390"/>
            <a:ext cx="879933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79829E"/>
                </a:solidFill>
                <a:latin typeface="Arial"/>
                <a:ea typeface="Arial"/>
                <a:cs typeface="Arial"/>
                <a:sym typeface="Arial"/>
              </a:rPr>
              <a:t>알고리즘</a:t>
            </a:r>
            <a:endParaRPr sz="3600" b="1" dirty="0">
              <a:solidFill>
                <a:srgbClr val="7982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83;p2">
            <a:extLst>
              <a:ext uri="{FF2B5EF4-FFF2-40B4-BE49-F238E27FC236}">
                <a16:creationId xmlns:a16="http://schemas.microsoft.com/office/drawing/2014/main" id="{2C90C636-CDDC-4DA3-DFDB-455D797C0D9A}"/>
              </a:ext>
            </a:extLst>
          </p:cNvPr>
          <p:cNvSpPr txBox="1"/>
          <p:nvPr/>
        </p:nvSpPr>
        <p:spPr>
          <a:xfrm>
            <a:off x="5630260" y="4293803"/>
            <a:ext cx="685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202E5E"/>
                </a:solidFill>
              </a:rPr>
              <a:t>2</a:t>
            </a:r>
            <a:endParaRPr sz="8000" b="1" dirty="0">
              <a:solidFill>
                <a:srgbClr val="202E5E"/>
              </a:solidFill>
            </a:endParaRPr>
          </a:p>
        </p:txBody>
      </p:sp>
      <p:sp>
        <p:nvSpPr>
          <p:cNvPr id="4" name="Google Shape;72;p2">
            <a:extLst>
              <a:ext uri="{FF2B5EF4-FFF2-40B4-BE49-F238E27FC236}">
                <a16:creationId xmlns:a16="http://schemas.microsoft.com/office/drawing/2014/main" id="{FD170391-87B8-74EA-3E72-891661642A2D}"/>
              </a:ext>
            </a:extLst>
          </p:cNvPr>
          <p:cNvSpPr txBox="1"/>
          <p:nvPr/>
        </p:nvSpPr>
        <p:spPr>
          <a:xfrm>
            <a:off x="6623050" y="4638238"/>
            <a:ext cx="63224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79829E"/>
                </a:solidFill>
                <a:latin typeface="Arial"/>
                <a:ea typeface="Arial"/>
                <a:cs typeface="Arial"/>
                <a:sym typeface="Arial"/>
              </a:rPr>
              <a:t>피드백 답변</a:t>
            </a:r>
            <a:endParaRPr sz="3600" b="1" dirty="0">
              <a:solidFill>
                <a:srgbClr val="7982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/>
          <p:nvPr/>
        </p:nvSpPr>
        <p:spPr>
          <a:xfrm rot="10800000" flipH="1">
            <a:off x="-6350" y="-1"/>
            <a:ext cx="20110450" cy="11309350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12"/>
          <p:cNvSpPr/>
          <p:nvPr/>
        </p:nvSpPr>
        <p:spPr>
          <a:xfrm>
            <a:off x="-6350" y="707889"/>
            <a:ext cx="2731135" cy="2731770"/>
          </a:xfrm>
          <a:custGeom>
            <a:avLst/>
            <a:gdLst/>
            <a:ahLst/>
            <a:cxnLst/>
            <a:rect l="l" t="t" r="r" b="b"/>
            <a:pathLst>
              <a:path w="2731135" h="2731770" extrusionOk="0">
                <a:moveTo>
                  <a:pt x="2730903" y="0"/>
                </a:moveTo>
                <a:lnTo>
                  <a:pt x="6408" y="0"/>
                </a:lnTo>
                <a:lnTo>
                  <a:pt x="0" y="6646"/>
                </a:lnTo>
                <a:lnTo>
                  <a:pt x="0" y="1820765"/>
                </a:lnTo>
                <a:lnTo>
                  <a:pt x="910137" y="1820765"/>
                </a:lnTo>
                <a:lnTo>
                  <a:pt x="910137" y="2731217"/>
                </a:lnTo>
                <a:lnTo>
                  <a:pt x="2725600" y="2731217"/>
                </a:lnTo>
                <a:lnTo>
                  <a:pt x="2730903" y="2726354"/>
                </a:lnTo>
                <a:lnTo>
                  <a:pt x="27309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2"/>
          <p:cNvSpPr/>
          <p:nvPr/>
        </p:nvSpPr>
        <p:spPr>
          <a:xfrm>
            <a:off x="0" y="7871805"/>
            <a:ext cx="2714625" cy="2731770"/>
          </a:xfrm>
          <a:custGeom>
            <a:avLst/>
            <a:gdLst/>
            <a:ahLst/>
            <a:cxnLst/>
            <a:rect l="l" t="t" r="r" b="b"/>
            <a:pathLst>
              <a:path w="2714625" h="2731770" extrusionOk="0">
                <a:moveTo>
                  <a:pt x="2708950" y="0"/>
                </a:moveTo>
                <a:lnTo>
                  <a:pt x="0" y="0"/>
                </a:lnTo>
                <a:lnTo>
                  <a:pt x="0" y="2731217"/>
                </a:lnTo>
                <a:lnTo>
                  <a:pt x="2708485" y="2731217"/>
                </a:lnTo>
                <a:lnTo>
                  <a:pt x="2714102" y="2725274"/>
                </a:lnTo>
                <a:lnTo>
                  <a:pt x="2714102" y="1820778"/>
                </a:lnTo>
                <a:lnTo>
                  <a:pt x="1803700" y="1820778"/>
                </a:lnTo>
                <a:lnTo>
                  <a:pt x="1803700" y="910288"/>
                </a:lnTo>
                <a:lnTo>
                  <a:pt x="2714102" y="910288"/>
                </a:lnTo>
                <a:lnTo>
                  <a:pt x="2714102" y="5063"/>
                </a:lnTo>
                <a:lnTo>
                  <a:pt x="27089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2"/>
          <p:cNvSpPr txBox="1"/>
          <p:nvPr/>
        </p:nvSpPr>
        <p:spPr>
          <a:xfrm>
            <a:off x="6318250" y="4917961"/>
            <a:ext cx="903021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지금까지 발표를 들어주셔서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FFF"/>
                </a:solidFill>
              </a:rPr>
              <a:t>감사합니다</a:t>
            </a:r>
            <a:endParaRPr/>
          </a:p>
        </p:txBody>
      </p:sp>
      <p:sp>
        <p:nvSpPr>
          <p:cNvPr id="259" name="Google Shape;259;p12"/>
          <p:cNvSpPr/>
          <p:nvPr/>
        </p:nvSpPr>
        <p:spPr>
          <a:xfrm>
            <a:off x="-6350" y="4290161"/>
            <a:ext cx="2714625" cy="2731135"/>
          </a:xfrm>
          <a:custGeom>
            <a:avLst/>
            <a:gdLst/>
            <a:ahLst/>
            <a:cxnLst/>
            <a:rect l="l" t="t" r="r" b="b"/>
            <a:pathLst>
              <a:path w="2245995" h="2245359" extrusionOk="0">
                <a:moveTo>
                  <a:pt x="2239910" y="0"/>
                </a:moveTo>
                <a:lnTo>
                  <a:pt x="2233427" y="0"/>
                </a:lnTo>
                <a:lnTo>
                  <a:pt x="5340" y="0"/>
                </a:lnTo>
                <a:lnTo>
                  <a:pt x="0" y="5490"/>
                </a:lnTo>
                <a:lnTo>
                  <a:pt x="0" y="2245263"/>
                </a:lnTo>
                <a:lnTo>
                  <a:pt x="583471" y="2245263"/>
                </a:lnTo>
                <a:lnTo>
                  <a:pt x="1122726" y="1496813"/>
                </a:lnTo>
                <a:lnTo>
                  <a:pt x="1662169" y="2245263"/>
                </a:lnTo>
                <a:lnTo>
                  <a:pt x="2245401" y="2245263"/>
                </a:lnTo>
                <a:lnTo>
                  <a:pt x="2245401" y="5490"/>
                </a:lnTo>
                <a:lnTo>
                  <a:pt x="22399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1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12DA89B-A60B-B8F3-8143-93B7590750D8}"/>
              </a:ext>
            </a:extLst>
          </p:cNvPr>
          <p:cNvSpPr txBox="1">
            <a:spLocks/>
          </p:cNvSpPr>
          <p:nvPr/>
        </p:nvSpPr>
        <p:spPr>
          <a:xfrm>
            <a:off x="4146331" y="3504507"/>
            <a:ext cx="12951390" cy="63101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작동목표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>
              <a:lnSpc>
                <a:spcPct val="120000"/>
              </a:lnSpc>
            </a:pP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로봇의 바퀴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개를 통해서 원하는 방향으로 이동 제어</a:t>
            </a:r>
          </a:p>
          <a:p>
            <a:pPr fontAlgn="base">
              <a:lnSpc>
                <a:spcPct val="120000"/>
              </a:lnSpc>
            </a:pP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주어진 경로 주행 및 장애물 감지 시 회피</a:t>
            </a:r>
          </a:p>
          <a:p>
            <a:pPr fontAlgn="base">
              <a:lnSpc>
                <a:spcPct val="120000"/>
              </a:lnSpc>
            </a:pP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영상처리를 통한 사용자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인식</a:t>
            </a:r>
          </a:p>
          <a:p>
            <a:pPr marL="571500" indent="-571500" fontAlgn="base">
              <a:lnSpc>
                <a:spcPct val="120000"/>
              </a:lnSpc>
              <a:buFontTx/>
              <a:buChar char="-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기호에 따라 원하는 비율의 음료를 제작하도록 제어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Google Shape;240;p11">
            <a:extLst>
              <a:ext uri="{FF2B5EF4-FFF2-40B4-BE49-F238E27FC236}">
                <a16:creationId xmlns:a16="http://schemas.microsoft.com/office/drawing/2014/main" id="{3D9EF822-937C-3695-82EA-FC0EB475A8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9780" y="2150205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1E21D-994E-90DE-B2EC-7339496414E8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계획발표 리뷰</a:t>
            </a:r>
          </a:p>
        </p:txBody>
      </p:sp>
    </p:spTree>
    <p:extLst>
      <p:ext uri="{BB962C8B-B14F-4D97-AF65-F5344CB8AC3E}">
        <p14:creationId xmlns:p14="http://schemas.microsoft.com/office/powerpoint/2010/main" val="315288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80" y="2150205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1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13F2ED-80D5-8E93-B2D4-3A0C6BACBDC4}"/>
              </a:ext>
            </a:extLst>
          </p:cNvPr>
          <p:cNvSpPr/>
          <p:nvPr/>
        </p:nvSpPr>
        <p:spPr>
          <a:xfrm>
            <a:off x="8788813" y="3191982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카메라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1CC463-3305-51F8-7A7F-7CA39142A69C}"/>
              </a:ext>
            </a:extLst>
          </p:cNvPr>
          <p:cNvSpPr/>
          <p:nvPr/>
        </p:nvSpPr>
        <p:spPr>
          <a:xfrm>
            <a:off x="8788813" y="4703377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미니 </a:t>
            </a:r>
            <a:r>
              <a:rPr lang="en-US" altLang="ko-KR" sz="2000" dirty="0"/>
              <a:t>PC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B8EAB5-53A5-B12F-7BF9-C01EC9C87566}"/>
              </a:ext>
            </a:extLst>
          </p:cNvPr>
          <p:cNvSpPr/>
          <p:nvPr/>
        </p:nvSpPr>
        <p:spPr>
          <a:xfrm>
            <a:off x="8788813" y="6117055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아두이노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32FCC-7ED9-BF0C-C344-6EF88E587B53}"/>
              </a:ext>
            </a:extLst>
          </p:cNvPr>
          <p:cNvSpPr/>
          <p:nvPr/>
        </p:nvSpPr>
        <p:spPr>
          <a:xfrm>
            <a:off x="15001862" y="4704338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유저</a:t>
            </a:r>
            <a:r>
              <a:rPr lang="en-US" altLang="ko-KR" sz="2000" dirty="0"/>
              <a:t> GUI</a:t>
            </a:r>
            <a:r>
              <a:rPr lang="ko-KR" altLang="en-US" sz="2000" dirty="0"/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B9BB9B-0E09-06E1-DEF1-F700FD69BFB2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9918366" y="3899867"/>
            <a:ext cx="0" cy="803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5128D8-2D1B-8155-E367-49A5B8754B5B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 flipV="1">
            <a:off x="11047919" y="5057320"/>
            <a:ext cx="3953943" cy="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289287-BDB8-D5ED-2616-9108DB6A6F9B}"/>
              </a:ext>
            </a:extLst>
          </p:cNvPr>
          <p:cNvSpPr/>
          <p:nvPr/>
        </p:nvSpPr>
        <p:spPr>
          <a:xfrm>
            <a:off x="5519750" y="7747375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라인트래킹</a:t>
            </a:r>
            <a:r>
              <a:rPr lang="ko-KR" altLang="en-US" sz="2000" dirty="0"/>
              <a:t> 센서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90D7BE-B28B-9EB7-B1C9-7AC10C13D52A}"/>
              </a:ext>
            </a:extLst>
          </p:cNvPr>
          <p:cNvSpPr/>
          <p:nvPr/>
        </p:nvSpPr>
        <p:spPr>
          <a:xfrm>
            <a:off x="12145641" y="7724636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워터 펌프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283726-0F46-D39E-53E3-32DBD5F78EE9}"/>
              </a:ext>
            </a:extLst>
          </p:cNvPr>
          <p:cNvCxnSpPr/>
          <p:nvPr/>
        </p:nvCxnSpPr>
        <p:spPr>
          <a:xfrm>
            <a:off x="9396249" y="5411262"/>
            <a:ext cx="0" cy="705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3AEB437-F813-D19F-CF0F-2173C569FE6D}"/>
              </a:ext>
            </a:extLst>
          </p:cNvPr>
          <p:cNvCxnSpPr>
            <a:cxnSpLocks/>
          </p:cNvCxnSpPr>
          <p:nvPr/>
        </p:nvCxnSpPr>
        <p:spPr>
          <a:xfrm flipV="1">
            <a:off x="10484069" y="5411262"/>
            <a:ext cx="0" cy="705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F890F1-0631-133C-A62C-EB553EA9B371}"/>
              </a:ext>
            </a:extLst>
          </p:cNvPr>
          <p:cNvSpPr/>
          <p:nvPr/>
        </p:nvSpPr>
        <p:spPr>
          <a:xfrm>
            <a:off x="1922043" y="7724637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바퀴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0B4E06C-563A-4E29-7959-5DC8F252A1FD}"/>
              </a:ext>
            </a:extLst>
          </p:cNvPr>
          <p:cNvCxnSpPr>
            <a:cxnSpLocks/>
          </p:cNvCxnSpPr>
          <p:nvPr/>
        </p:nvCxnSpPr>
        <p:spPr>
          <a:xfrm>
            <a:off x="9918366" y="6824940"/>
            <a:ext cx="0" cy="44296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3E1573-3709-00DC-E3E4-EB7A313C9196}"/>
              </a:ext>
            </a:extLst>
          </p:cNvPr>
          <p:cNvCxnSpPr>
            <a:cxnSpLocks/>
          </p:cNvCxnSpPr>
          <p:nvPr/>
        </p:nvCxnSpPr>
        <p:spPr>
          <a:xfrm>
            <a:off x="3051596" y="7267903"/>
            <a:ext cx="1022359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BC85921F-F52E-F632-3CC1-B75E8B7CB41B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3051596" y="7267903"/>
            <a:ext cx="0" cy="45673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865D1E6E-F17F-1DBC-E503-5FC25BF578D9}"/>
              </a:ext>
            </a:extLst>
          </p:cNvPr>
          <p:cNvCxnSpPr>
            <a:cxnSpLocks/>
          </p:cNvCxnSpPr>
          <p:nvPr/>
        </p:nvCxnSpPr>
        <p:spPr>
          <a:xfrm>
            <a:off x="13275194" y="7267903"/>
            <a:ext cx="0" cy="4264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56E0622-EA56-A080-A245-176A479EA79E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649303" y="7267903"/>
            <a:ext cx="0" cy="4794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F89C107-9D96-93D0-4E08-4E212CCF217C}"/>
              </a:ext>
            </a:extLst>
          </p:cNvPr>
          <p:cNvSpPr/>
          <p:nvPr/>
        </p:nvSpPr>
        <p:spPr>
          <a:xfrm>
            <a:off x="7635240" y="2622872"/>
            <a:ext cx="4510401" cy="29432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7102BDB-BA2D-90AA-C584-E81CB3859F97}"/>
              </a:ext>
            </a:extLst>
          </p:cNvPr>
          <p:cNvSpPr/>
          <p:nvPr/>
        </p:nvSpPr>
        <p:spPr>
          <a:xfrm>
            <a:off x="1661161" y="5959306"/>
            <a:ext cx="9705436" cy="273461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B52F91E-5D37-D037-3F36-AD113D575632}"/>
              </a:ext>
            </a:extLst>
          </p:cNvPr>
          <p:cNvSpPr/>
          <p:nvPr/>
        </p:nvSpPr>
        <p:spPr>
          <a:xfrm>
            <a:off x="8568887" y="4576275"/>
            <a:ext cx="9317446" cy="42849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2FE4DC0-446E-52DF-70DA-F07F64158E5E}"/>
              </a:ext>
            </a:extLst>
          </p:cNvPr>
          <p:cNvSpPr txBox="1"/>
          <p:nvPr/>
        </p:nvSpPr>
        <p:spPr>
          <a:xfrm>
            <a:off x="7635240" y="20858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영상처리부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F2764A7-3DB3-5587-B655-AAF1320ABDDB}"/>
              </a:ext>
            </a:extLst>
          </p:cNvPr>
          <p:cNvSpPr txBox="1"/>
          <p:nvPr/>
        </p:nvSpPr>
        <p:spPr>
          <a:xfrm>
            <a:off x="15770133" y="9005720"/>
            <a:ext cx="2238914" cy="46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자판기 제어부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541CF63-BC69-1CA1-CAD9-2868B9063DC4}"/>
              </a:ext>
            </a:extLst>
          </p:cNvPr>
          <p:cNvSpPr txBox="1"/>
          <p:nvPr/>
        </p:nvSpPr>
        <p:spPr>
          <a:xfrm>
            <a:off x="1633701" y="8802402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모터 제어부</a:t>
            </a:r>
          </a:p>
        </p:txBody>
      </p:sp>
      <p:sp>
        <p:nvSpPr>
          <p:cNvPr id="5" name="Google Shape;244;p11">
            <a:extLst>
              <a:ext uri="{FF2B5EF4-FFF2-40B4-BE49-F238E27FC236}">
                <a16:creationId xmlns:a16="http://schemas.microsoft.com/office/drawing/2014/main" id="{BC905303-C3B9-0324-F4BA-5959D2617652}"/>
              </a:ext>
            </a:extLst>
          </p:cNvPr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11509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1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Google Shape;240;p11">
            <a:extLst>
              <a:ext uri="{FF2B5EF4-FFF2-40B4-BE49-F238E27FC236}">
                <a16:creationId xmlns:a16="http://schemas.microsoft.com/office/drawing/2014/main" id="{3D9EF822-937C-3695-82EA-FC0EB475A8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9780" y="2150205"/>
            <a:ext cx="7497852" cy="746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C4C21C-AEC7-7241-3B7D-93CEC5F0C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147" y="1693581"/>
            <a:ext cx="8499806" cy="83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1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2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Google Shape;240;p11">
            <a:extLst>
              <a:ext uri="{FF2B5EF4-FFF2-40B4-BE49-F238E27FC236}">
                <a16:creationId xmlns:a16="http://schemas.microsoft.com/office/drawing/2014/main" id="{3D9EF822-937C-3695-82EA-FC0EB475A8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9780" y="2150205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A1B94-DCA7-5616-2FE8-DD1013E8B953}"/>
              </a:ext>
            </a:extLst>
          </p:cNvPr>
          <p:cNvSpPr txBox="1">
            <a:spLocks/>
          </p:cNvSpPr>
          <p:nvPr/>
        </p:nvSpPr>
        <p:spPr>
          <a:xfrm>
            <a:off x="3912433" y="3098771"/>
            <a:ext cx="15050124" cy="84845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배터리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fontAlgn="base">
              <a:lnSpc>
                <a:spcPct val="120000"/>
              </a:lnSpc>
            </a:pP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계산결과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20Ah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 배터리를 사용하면 약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시간 정도 사용할 수 있음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fontAlgn="base">
              <a:lnSpc>
                <a:spcPct val="120000"/>
              </a:lnSpc>
            </a:pP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온도유지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fontAlgn="base">
              <a:lnSpc>
                <a:spcPct val="120000"/>
              </a:lnSpc>
            </a:pP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커피를 기계 안에서 직접 추출하는 것이 아니라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물과 원액의 희석비율을 조절하여 커피를 제작하려 하였음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.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실제 커피 제작과 같이 뜨거운 온도를 다루는 경우는 고려하지 않음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.</a:t>
            </a:r>
          </a:p>
          <a:p>
            <a:pPr fontAlgn="base">
              <a:lnSpc>
                <a:spcPct val="120000"/>
              </a:lnSpc>
            </a:pP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실내주행 목적인지 실외인지 명확히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fontAlgn="base">
              <a:lnSpc>
                <a:spcPct val="120000"/>
              </a:lnSpc>
            </a:pP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실내 주행을 주 목적으로 하려 함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.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72F0C-357A-1C75-61B8-C32EA2C700A5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피드백 답변</a:t>
            </a:r>
          </a:p>
        </p:txBody>
      </p:sp>
    </p:spTree>
    <p:extLst>
      <p:ext uri="{BB962C8B-B14F-4D97-AF65-F5344CB8AC3E}">
        <p14:creationId xmlns:p14="http://schemas.microsoft.com/office/powerpoint/2010/main" val="81002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2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A1B94-DCA7-5616-2FE8-DD1013E8B953}"/>
              </a:ext>
            </a:extLst>
          </p:cNvPr>
          <p:cNvSpPr txBox="1">
            <a:spLocks/>
          </p:cNvSpPr>
          <p:nvPr/>
        </p:nvSpPr>
        <p:spPr>
          <a:xfrm>
            <a:off x="3893629" y="3205787"/>
            <a:ext cx="13090227" cy="63101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이륜 주행인지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</a:p>
          <a:p>
            <a:pPr marL="571500" indent="-571500" fontAlgn="base">
              <a:lnSpc>
                <a:spcPct val="120000"/>
              </a:lnSpc>
              <a:buFontTx/>
              <a:buChar char="-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장애물 회피 방안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</a:p>
          <a:p>
            <a:pPr marL="571500" indent="-571500" fontAlgn="base">
              <a:lnSpc>
                <a:spcPct val="120000"/>
              </a:lnSpc>
              <a:buFontTx/>
              <a:buChar char="-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사용자와 행인의 분류법을 좀 더 자세히 설명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71500" indent="-571500" fontAlgn="base">
              <a:lnSpc>
                <a:spcPct val="120000"/>
              </a:lnSpc>
              <a:buFontTx/>
              <a:buChar char="-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음료의 비율 제어는 어떤 방식인가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71500" indent="-571500" fontAlgn="base">
              <a:lnSpc>
                <a:spcPct val="120000"/>
              </a:lnSpc>
              <a:buFontTx/>
              <a:buChar char="-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왜 자율주행이 아닌 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라인트래킹을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사용했는지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lnSpc>
                <a:spcPct val="120000"/>
              </a:lnSpc>
            </a:pP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fontAlgn="base">
              <a:lnSpc>
                <a:spcPct val="120000"/>
              </a:lnSpc>
            </a:pP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sym typeface="Wingdings" panose="05000000000000000000" pitchFamily="2" charset="2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상세 설계 및 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매커니즘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알고리즘에서 설명하고자 함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4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80" y="2150205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3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3FDE211-29A3-AB51-5A6F-84230DDF92F4}"/>
              </a:ext>
            </a:extLst>
          </p:cNvPr>
          <p:cNvSpPr txBox="1">
            <a:spLocks/>
          </p:cNvSpPr>
          <p:nvPr/>
        </p:nvSpPr>
        <p:spPr>
          <a:xfrm>
            <a:off x="9562896" y="2736664"/>
            <a:ext cx="9798280" cy="57796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en-US" altLang="ko-KR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이륜만 있는지</a:t>
            </a:r>
            <a:r>
              <a:rPr lang="en-US" altLang="ko-KR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 </a:t>
            </a:r>
            <a:r>
              <a:rPr lang="ko-KR" alt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왜 그런지</a:t>
            </a:r>
            <a:r>
              <a:rPr lang="en-US" altLang="ko-KR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 </a:t>
            </a:r>
            <a:r>
              <a:rPr lang="ko-KR" alt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 대한 답변</a:t>
            </a:r>
            <a:r>
              <a:rPr lang="en-US" altLang="ko-KR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볼 캐스터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륜을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선택할 시 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조향에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대한 설계가 추가적으로 요구됨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따라서 상대적으로 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조향이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간편한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륜으로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선정함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/>
            <a:b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b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fontAlgn="base"/>
            <a:endParaRPr lang="en-US" altLang="ko-KR" sz="4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6B5DF1C-5A0F-2750-9022-01794FA06C5C}"/>
              </a:ext>
            </a:extLst>
          </p:cNvPr>
          <p:cNvSpPr txBox="1">
            <a:spLocks/>
          </p:cNvSpPr>
          <p:nvPr/>
        </p:nvSpPr>
        <p:spPr>
          <a:xfrm>
            <a:off x="10111016" y="8651843"/>
            <a:ext cx="8702040" cy="19738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fontAlgn="base"/>
            <a:endParaRPr lang="en-US" altLang="ko-KR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806CFD-6F72-D3B1-C146-FD42B4AA0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896" y="2897488"/>
            <a:ext cx="5468113" cy="7087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02B625-F0F0-6CA6-663F-B2E7C492D040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설계</a:t>
            </a:r>
          </a:p>
        </p:txBody>
      </p:sp>
    </p:spTree>
    <p:extLst>
      <p:ext uri="{BB962C8B-B14F-4D97-AF65-F5344CB8AC3E}">
        <p14:creationId xmlns:p14="http://schemas.microsoft.com/office/powerpoint/2010/main" val="205287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40;p11">
            <a:extLst>
              <a:ext uri="{FF2B5EF4-FFF2-40B4-BE49-F238E27FC236}">
                <a16:creationId xmlns:a16="http://schemas.microsoft.com/office/drawing/2014/main" id="{A08646D0-84C0-2384-24C5-2EF1080DA7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80" y="2150205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B8EAB5-53A5-B12F-7BF9-C01EC9C87566}"/>
              </a:ext>
            </a:extLst>
          </p:cNvPr>
          <p:cNvSpPr/>
          <p:nvPr/>
        </p:nvSpPr>
        <p:spPr>
          <a:xfrm>
            <a:off x="4935967" y="5071266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아두이노</a:t>
            </a:r>
            <a:endParaRPr lang="ko-KR" altLang="en-US" sz="2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289287-BDB8-D5ED-2616-9108DB6A6F9B}"/>
              </a:ext>
            </a:extLst>
          </p:cNvPr>
          <p:cNvSpPr/>
          <p:nvPr/>
        </p:nvSpPr>
        <p:spPr>
          <a:xfrm>
            <a:off x="3637855" y="6689528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라인트래킹</a:t>
            </a:r>
            <a:r>
              <a:rPr lang="ko-KR" altLang="en-US" sz="2000" dirty="0"/>
              <a:t> 센서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F890F1-0631-133C-A62C-EB553EA9B371}"/>
              </a:ext>
            </a:extLst>
          </p:cNvPr>
          <p:cNvSpPr/>
          <p:nvPr/>
        </p:nvSpPr>
        <p:spPr>
          <a:xfrm>
            <a:off x="1106948" y="6678575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바퀴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0B4E06C-563A-4E29-7959-5DC8F252A1FD}"/>
              </a:ext>
            </a:extLst>
          </p:cNvPr>
          <p:cNvCxnSpPr>
            <a:cxnSpLocks/>
          </p:cNvCxnSpPr>
          <p:nvPr/>
        </p:nvCxnSpPr>
        <p:spPr>
          <a:xfrm>
            <a:off x="6065520" y="5779151"/>
            <a:ext cx="0" cy="44296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3E1573-3709-00DC-E3E4-EB7A313C9196}"/>
              </a:ext>
            </a:extLst>
          </p:cNvPr>
          <p:cNvCxnSpPr>
            <a:cxnSpLocks/>
          </p:cNvCxnSpPr>
          <p:nvPr/>
        </p:nvCxnSpPr>
        <p:spPr>
          <a:xfrm flipV="1">
            <a:off x="2236501" y="6210056"/>
            <a:ext cx="4763906" cy="1178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BC85921F-F52E-F632-3CC1-B75E8B7CB41B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236501" y="6221841"/>
            <a:ext cx="0" cy="45673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56E0622-EA56-A080-A245-176A479EA79E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767408" y="6210056"/>
            <a:ext cx="0" cy="4794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7102BDB-BA2D-90AA-C584-E81CB3859F97}"/>
              </a:ext>
            </a:extLst>
          </p:cNvPr>
          <p:cNvSpPr/>
          <p:nvPr/>
        </p:nvSpPr>
        <p:spPr>
          <a:xfrm>
            <a:off x="981490" y="4915858"/>
            <a:ext cx="7497852" cy="273461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541CF63-BC69-1CA1-CAD9-2868B9063DC4}"/>
              </a:ext>
            </a:extLst>
          </p:cNvPr>
          <p:cNvSpPr txBox="1"/>
          <p:nvPr/>
        </p:nvSpPr>
        <p:spPr>
          <a:xfrm>
            <a:off x="981490" y="4327865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모터 제어부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B1FD8A8-7685-D19F-5B8D-044B13862A6C}"/>
              </a:ext>
            </a:extLst>
          </p:cNvPr>
          <p:cNvSpPr txBox="1">
            <a:spLocks/>
          </p:cNvSpPr>
          <p:nvPr/>
        </p:nvSpPr>
        <p:spPr>
          <a:xfrm>
            <a:off x="8789514" y="6824247"/>
            <a:ext cx="10788019" cy="40706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fontAlgn="base">
              <a:lnSpc>
                <a:spcPct val="110000"/>
              </a:lnSpc>
              <a:buFontTx/>
              <a:buChar char="-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장애물 또는 이용자 인식되면 정지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71500" indent="-571500" fontAlgn="base">
              <a:lnSpc>
                <a:spcPct val="110000"/>
              </a:lnSpc>
              <a:buFontTx/>
              <a:buChar char="-"/>
            </a:pP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71500" indent="-571500" fontAlgn="base">
              <a:lnSpc>
                <a:spcPct val="110000"/>
              </a:lnSpc>
              <a:buFontTx/>
              <a:buChar char="-"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적외선 센서를 통해서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경로를 이탈하지 않도록 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라인트래킹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제어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그려진 라인을 따라 실내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실외 주행이 가능하도록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4" name="Picture 2" descr="자동차 바퀴 - 무료 수송개 아이콘">
            <a:extLst>
              <a:ext uri="{FF2B5EF4-FFF2-40B4-BE49-F238E27FC236}">
                <a16:creationId xmlns:a16="http://schemas.microsoft.com/office/drawing/2014/main" id="{EC07A7A7-AD36-F265-A8E1-B7A5532E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529" y="3408123"/>
            <a:ext cx="2813718" cy="28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에듀이노-아두이노 전문 교육쇼핑몰">
            <a:extLst>
              <a:ext uri="{FF2B5EF4-FFF2-40B4-BE49-F238E27FC236}">
                <a16:creationId xmlns:a16="http://schemas.microsoft.com/office/drawing/2014/main" id="{2A148E31-7B99-BCF2-0D9B-6C4A730C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502" y="3436275"/>
            <a:ext cx="2959166" cy="295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CON/아두이노 아이콘/아두이노/AI파일/PNG파일 : 네이버 블로그">
            <a:extLst>
              <a:ext uri="{FF2B5EF4-FFF2-40B4-BE49-F238E27FC236}">
                <a16:creationId xmlns:a16="http://schemas.microsoft.com/office/drawing/2014/main" id="{7576CE55-9969-051E-BF24-905C9B6CD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10425"/>
          <a:stretch/>
        </p:blipFill>
        <p:spPr bwMode="auto">
          <a:xfrm>
            <a:off x="11860584" y="2879397"/>
            <a:ext cx="4645880" cy="392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44;p11">
            <a:extLst>
              <a:ext uri="{FF2B5EF4-FFF2-40B4-BE49-F238E27FC236}">
                <a16:creationId xmlns:a16="http://schemas.microsoft.com/office/drawing/2014/main" id="{9D25E863-F2F9-C4F1-A3BF-FCA2510DAB58}"/>
              </a:ext>
            </a:extLst>
          </p:cNvPr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92D73D-7F8A-5685-BB29-11FA5226F644}"/>
              </a:ext>
            </a:extLst>
          </p:cNvPr>
          <p:cNvCxnSpPr>
            <a:cxnSpLocks/>
          </p:cNvCxnSpPr>
          <p:nvPr/>
        </p:nvCxnSpPr>
        <p:spPr>
          <a:xfrm>
            <a:off x="7003441" y="6199103"/>
            <a:ext cx="0" cy="4794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C32CA-9CA0-C4B0-44AD-6BB516363A1E}"/>
              </a:ext>
            </a:extLst>
          </p:cNvPr>
          <p:cNvSpPr/>
          <p:nvPr/>
        </p:nvSpPr>
        <p:spPr>
          <a:xfrm>
            <a:off x="6022419" y="6689528"/>
            <a:ext cx="2259106" cy="70788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초음파 센서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BACA8-4574-860F-6015-6CC4F62D049F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메커니즘</a:t>
            </a:r>
          </a:p>
        </p:txBody>
      </p:sp>
    </p:spTree>
    <p:extLst>
      <p:ext uri="{BB962C8B-B14F-4D97-AF65-F5344CB8AC3E}">
        <p14:creationId xmlns:p14="http://schemas.microsoft.com/office/powerpoint/2010/main" val="1178462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725</Words>
  <Application>Microsoft Office PowerPoint</Application>
  <PresentationFormat>사용자 지정</PresentationFormat>
  <Paragraphs>238</Paragraphs>
  <Slides>20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Calibri</vt:lpstr>
      <vt:lpstr>NanumGothic ExtraBold</vt:lpstr>
      <vt:lpstr>휴먼모음T</vt:lpstr>
      <vt:lpstr>Wingdings</vt:lpstr>
      <vt:lpstr>Arial</vt:lpstr>
      <vt:lpstr>휴먼둥근헤드라인</vt:lpstr>
      <vt:lpstr>Nanum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WOOJIN KIM</dc:creator>
  <cp:lastModifiedBy>조수민</cp:lastModifiedBy>
  <cp:revision>149</cp:revision>
  <dcterms:created xsi:type="dcterms:W3CDTF">2022-04-18T01:28:53Z</dcterms:created>
  <dcterms:modified xsi:type="dcterms:W3CDTF">2022-10-31T04:44:55Z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2022-04-06T00:00:00Z</vt:filetime>
  </property>
  <property fmtid="{D5CDD505-2E9C-101B-9397-08002B2CF9AE}" pid="3" name="Creator">
    <vt:lpwstr>Adobe Illustrator 24.0 (Macintosh)</vt:lpwstr>
  </property>
  <property fmtid="{D5CDD505-2E9C-101B-9397-08002B2CF9AE}" pid="4" name="LastSaved">
    <vt:filetime>2022-04-18T00:00:00Z</vt:filetime>
  </property>
</Properties>
</file>